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6251" autoAdjust="0"/>
  </p:normalViewPr>
  <p:slideViewPr>
    <p:cSldViewPr snapToGrid="0" snapToObjects="1">
      <p:cViewPr varScale="1">
        <p:scale>
          <a:sx n="98" d="100"/>
          <a:sy n="98" d="100"/>
        </p:scale>
        <p:origin x="1332"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7/13/2024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jpeg>
</file>

<file path=ppt/media/image31.png>
</file>

<file path=ppt/media/image32.png>
</file>

<file path=ppt/media/image3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24126709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Space Y would like to compete with Space X</a:t>
            </a:r>
          </a:p>
          <a:p>
            <a:r>
              <a:rPr lang="en-US" dirty="0"/>
              <a:t>Gather information about Space X from past launch data</a:t>
            </a:r>
          </a:p>
          <a:p>
            <a:r>
              <a:rPr lang="en-US" dirty="0"/>
              <a:t>Determine if Space X will use the first stage</a:t>
            </a:r>
          </a:p>
          <a:p>
            <a:r>
              <a:rPr lang="en-US" dirty="0"/>
              <a:t>Determine the price of each launch</a:t>
            </a:r>
          </a:p>
          <a:p>
            <a:endParaRPr lang="en-AU" b="0" i="0" dirty="0">
              <a:effectLst/>
              <a:latin typeface="system-ui"/>
            </a:endParaRPr>
          </a:p>
          <a:p>
            <a:endParaRPr lang="en-AU" b="0" i="0" dirty="0">
              <a:effectLst/>
              <a:latin typeface="system-ui"/>
            </a:endParaRPr>
          </a:p>
          <a:p>
            <a:r>
              <a:rPr lang="en-AU" b="0" i="0" dirty="0">
                <a:effectLst/>
                <a:latin typeface="system-ui"/>
              </a:rPr>
              <a:t>In this capstone, we will predict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 In this lab, you will collect and make sure the data is in the correct format from an API. The following is an example of a successful and launch.</a:t>
            </a:r>
            <a:endParaRPr lang="en-AU" dirty="0"/>
          </a:p>
        </p:txBody>
      </p:sp>
      <p:sp>
        <p:nvSpPr>
          <p:cNvPr id="4" name="Slide Number Placeholder 3"/>
          <p:cNvSpPr>
            <a:spLocks noGrp="1"/>
          </p:cNvSpPr>
          <p:nvPr>
            <p:ph type="sldNum" sz="quarter" idx="5"/>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20444486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Space X API End Point/URL </a:t>
            </a:r>
            <a:r>
              <a:rPr lang="en-AU" dirty="0">
                <a:effectLst/>
              </a:rPr>
              <a:t>https://api.spacexdata.com/v4</a:t>
            </a:r>
          </a:p>
          <a:p>
            <a:r>
              <a:rPr lang="en-AU" dirty="0">
                <a:effectLst/>
              </a:rPr>
              <a:t>Start Requesting Data from </a:t>
            </a:r>
            <a:r>
              <a:rPr lang="en-AU" dirty="0" err="1"/>
              <a:t>spacex_url</a:t>
            </a:r>
            <a:r>
              <a:rPr lang="en-AU" b="1" dirty="0">
                <a:effectLst/>
              </a:rPr>
              <a:t>=</a:t>
            </a:r>
            <a:r>
              <a:rPr lang="en-AU" dirty="0">
                <a:effectLst/>
              </a:rPr>
              <a:t>"https://api.spacexdata.com/v4/launches/past"</a:t>
            </a:r>
            <a:endParaRPr lang="en-AU"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4282891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7/11/2024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7/11/2024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7/11/2024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7/11/2024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7/11/2024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7/11/2024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7/11/2024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7/11/2024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7/11/2024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7/11/2024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Serenemachine/Applied-Data-Science-Capstone/blob/main/edadataviz%20(1).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Serenemachine/Applied-Data-Science-Capstone/blob/main/dataset_part__3.csv"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Serenemachine/Applied-Data-Science-Capstone/blob/main/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Serenemachine/Applied-Data-Science-Capstone/blob/main/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Serenemachine/Applied-Data-Science-Capstone/blob/main/SpaceX_Machine%20Learning%20Prediction_Part_5.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26.png"/><Relationship Id="rId4" Type="http://schemas.openxmlformats.org/officeDocument/2006/relationships/image" Target="../media/image25.png"/></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3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github.com/Serenemachine/Applied-Data-Science-Capstone/blob/main/dataset_part_1.csv" TargetMode="External"/><Relationship Id="rId4" Type="http://schemas.openxmlformats.org/officeDocument/2006/relationships/hyperlink" Target="https://github.com/Serenemachine/Applied-Data-Science-Capstone/blob/main/jupyter-labs-spacex-data-collection-api%20(2).ipynb"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Serenemachine/Applied-Data-Science-Capstone/blob/main/jupyter-labs-webscraping%20(2).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Serenemachine/Applied-Data-Science-Capstone/blob/main/dataset_part_2.csv"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Anthony Doyle</a:t>
            </a:r>
          </a:p>
          <a:p>
            <a:r>
              <a:rPr lang="en-US" dirty="0">
                <a:solidFill>
                  <a:schemeClr val="bg2"/>
                </a:solidFill>
                <a:latin typeface="Abadi" panose="020B0604020104020204" pitchFamily="34" charset="0"/>
                <a:ea typeface="SF Pro" pitchFamily="2" charset="0"/>
                <a:cs typeface="SF Pro" pitchFamily="2" charset="0"/>
              </a:rPr>
              <a:t>10</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July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54939"/>
            <a:ext cx="9745589" cy="1890341"/>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Summary of key charts</a:t>
            </a:r>
          </a:p>
          <a:p>
            <a:pPr lvl="1">
              <a:lnSpc>
                <a:spcPct val="100000"/>
              </a:lnSpc>
              <a:spcBef>
                <a:spcPts val="1400"/>
              </a:spcBef>
            </a:pPr>
            <a:r>
              <a:rPr lang="en-US" sz="1400" dirty="0">
                <a:solidFill>
                  <a:schemeClr val="accent3">
                    <a:lumMod val="25000"/>
                  </a:schemeClr>
                </a:solidFill>
                <a:latin typeface="Abadi"/>
              </a:rPr>
              <a:t>Scatterplot showing the relationship between Payload mass and flight numbers, overlaid with the outcome of each launch</a:t>
            </a:r>
          </a:p>
          <a:p>
            <a:pPr lvl="1">
              <a:lnSpc>
                <a:spcPct val="100000"/>
              </a:lnSpc>
              <a:spcBef>
                <a:spcPts val="1400"/>
              </a:spcBef>
            </a:pPr>
            <a:r>
              <a:rPr lang="en-US" sz="1400" dirty="0">
                <a:solidFill>
                  <a:schemeClr val="accent3">
                    <a:lumMod val="25000"/>
                  </a:schemeClr>
                </a:solidFill>
                <a:latin typeface="Abadi"/>
              </a:rPr>
              <a:t>Scatterplot showing the relationship between the launch site and the flight number, overlaid with the outcome of each launch.</a:t>
            </a:r>
          </a:p>
          <a:p>
            <a:pPr lvl="1">
              <a:lnSpc>
                <a:spcPct val="100000"/>
              </a:lnSpc>
              <a:spcBef>
                <a:spcPts val="1400"/>
              </a:spcBef>
            </a:pPr>
            <a:r>
              <a:rPr lang="en-US" sz="1400" dirty="0">
                <a:solidFill>
                  <a:schemeClr val="accent3">
                    <a:lumMod val="25000"/>
                  </a:schemeClr>
                </a:solidFill>
                <a:latin typeface="Abadi"/>
              </a:rPr>
              <a:t>Scatterplot showing the relationship between the launch site and the payload mass, overlaid with the outcome of each launch.</a:t>
            </a:r>
          </a:p>
          <a:p>
            <a:pPr lvl="1">
              <a:lnSpc>
                <a:spcPct val="100000"/>
              </a:lnSpc>
              <a:spcBef>
                <a:spcPts val="1400"/>
              </a:spcBef>
            </a:pPr>
            <a:r>
              <a:rPr lang="en-US" sz="1400" dirty="0">
                <a:solidFill>
                  <a:schemeClr val="accent3">
                    <a:lumMod val="25000"/>
                  </a:schemeClr>
                </a:solidFill>
                <a:latin typeface="Abadi"/>
              </a:rPr>
              <a:t>Bar chart plotting the success rate of each Launch by Orbit Type</a:t>
            </a:r>
          </a:p>
          <a:p>
            <a:pPr lvl="1">
              <a:lnSpc>
                <a:spcPct val="100000"/>
              </a:lnSpc>
              <a:spcBef>
                <a:spcPts val="1400"/>
              </a:spcBef>
            </a:pPr>
            <a:r>
              <a:rPr lang="en-US" sz="1400" dirty="0">
                <a:solidFill>
                  <a:schemeClr val="accent3">
                    <a:lumMod val="25000"/>
                  </a:schemeClr>
                </a:solidFill>
                <a:latin typeface="Abadi"/>
              </a:rPr>
              <a:t>Scatterplot showing the relationship between the payload mass and the orbit type, overlaid with the outcome of each launch.</a:t>
            </a:r>
          </a:p>
          <a:p>
            <a:pPr lvl="1">
              <a:lnSpc>
                <a:spcPct val="100000"/>
              </a:lnSpc>
              <a:spcBef>
                <a:spcPts val="1400"/>
              </a:spcBef>
            </a:pPr>
            <a:r>
              <a:rPr lang="en-US" sz="1400" dirty="0">
                <a:solidFill>
                  <a:schemeClr val="accent3">
                    <a:lumMod val="25000"/>
                  </a:schemeClr>
                </a:solidFill>
                <a:latin typeface="Abadi"/>
              </a:rPr>
              <a:t>A line plot showing the average success rate trend </a:t>
            </a:r>
            <a:endParaRPr lang="en-US" sz="1800" dirty="0">
              <a:solidFill>
                <a:schemeClr val="accent3">
                  <a:lumMod val="25000"/>
                </a:schemeClr>
              </a:solidFill>
              <a:latin typeface="Abadi"/>
            </a:endParaRPr>
          </a:p>
          <a:p>
            <a:pPr>
              <a:lnSpc>
                <a:spcPct val="100000"/>
              </a:lnSpc>
              <a:spcBef>
                <a:spcPts val="1400"/>
              </a:spcBef>
            </a:pPr>
            <a:r>
              <a:rPr lang="en-US" sz="2000" dirty="0">
                <a:solidFill>
                  <a:schemeClr val="accent3">
                    <a:lumMod val="25000"/>
                  </a:schemeClr>
                </a:solidFill>
                <a:latin typeface="Abadi" panose="020B0604020104020204" pitchFamily="34" charset="0"/>
              </a:rPr>
              <a:t>The </a:t>
            </a:r>
            <a:r>
              <a:rPr lang="en-US" sz="2000" dirty="0">
                <a:solidFill>
                  <a:schemeClr val="accent3">
                    <a:lumMod val="25000"/>
                  </a:schemeClr>
                </a:solidFill>
                <a:latin typeface="Abadi" panose="020B0604020104020204" pitchFamily="34" charset="0"/>
                <a:hlinkClick r:id="rId3"/>
              </a:rPr>
              <a:t>GitHub URL </a:t>
            </a:r>
            <a:r>
              <a:rPr lang="en-US" sz="2000" dirty="0">
                <a:solidFill>
                  <a:schemeClr val="accent3">
                    <a:lumMod val="25000"/>
                  </a:schemeClr>
                </a:solidFill>
                <a:latin typeface="Abadi" panose="020B0604020104020204" pitchFamily="34" charset="0"/>
              </a:rPr>
              <a:t>of completed EDA with data visualization notebook.</a:t>
            </a:r>
          </a:p>
          <a:p>
            <a:pPr>
              <a:lnSpc>
                <a:spcPct val="100000"/>
              </a:lnSpc>
              <a:spcBef>
                <a:spcPts val="1400"/>
              </a:spcBef>
            </a:pPr>
            <a:r>
              <a:rPr lang="en-US" sz="2000" dirty="0">
                <a:solidFill>
                  <a:schemeClr val="accent3">
                    <a:lumMod val="25000"/>
                  </a:schemeClr>
                </a:solidFill>
                <a:latin typeface="Abadi" panose="020B0604020104020204" pitchFamily="34" charset="0"/>
              </a:rPr>
              <a:t>The final </a:t>
            </a:r>
            <a:r>
              <a:rPr lang="en-US" sz="2000" dirty="0">
                <a:solidFill>
                  <a:schemeClr val="accent3">
                    <a:lumMod val="25000"/>
                  </a:schemeClr>
                </a:solidFill>
                <a:latin typeface="Abadi" panose="020B0604020104020204" pitchFamily="34" charset="0"/>
                <a:hlinkClick r:id="rId4"/>
              </a:rPr>
              <a:t>CSV output</a:t>
            </a:r>
            <a:endParaRPr lang="en-US" sz="20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04937"/>
            <a:ext cx="9745589" cy="4137025"/>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Summary of the SQL queries</a:t>
            </a:r>
          </a:p>
          <a:p>
            <a:pPr lvl="1">
              <a:lnSpc>
                <a:spcPct val="100000"/>
              </a:lnSpc>
              <a:spcBef>
                <a:spcPts val="1400"/>
              </a:spcBef>
            </a:pPr>
            <a:r>
              <a:rPr lang="en-US" sz="1100" dirty="0">
                <a:solidFill>
                  <a:schemeClr val="accent3">
                    <a:lumMod val="25000"/>
                  </a:schemeClr>
                </a:solidFill>
                <a:latin typeface="Abadi"/>
              </a:rPr>
              <a:t>Select Distinct to provide the unique list of launch sites in the space mission</a:t>
            </a:r>
          </a:p>
          <a:p>
            <a:pPr lvl="1">
              <a:lnSpc>
                <a:spcPct val="100000"/>
              </a:lnSpc>
              <a:spcBef>
                <a:spcPts val="1400"/>
              </a:spcBef>
            </a:pPr>
            <a:r>
              <a:rPr lang="en-US" sz="1100" dirty="0">
                <a:solidFill>
                  <a:schemeClr val="accent3">
                    <a:lumMod val="25000"/>
                  </a:schemeClr>
                </a:solidFill>
                <a:latin typeface="Abadi"/>
              </a:rPr>
              <a:t>Select Statement Limited to the first 5 launch sites beginning with ‘CCA’</a:t>
            </a:r>
          </a:p>
          <a:p>
            <a:pPr lvl="1">
              <a:lnSpc>
                <a:spcPct val="100000"/>
              </a:lnSpc>
              <a:spcBef>
                <a:spcPts val="1400"/>
              </a:spcBef>
            </a:pPr>
            <a:r>
              <a:rPr lang="en-US" sz="1100" dirty="0">
                <a:solidFill>
                  <a:schemeClr val="accent3">
                    <a:lumMod val="25000"/>
                  </a:schemeClr>
                </a:solidFill>
                <a:latin typeface="Abadi"/>
              </a:rPr>
              <a:t>Select Statement to display the total payload mass carried by boosters launched by NASA (CRS)</a:t>
            </a:r>
          </a:p>
          <a:p>
            <a:pPr lvl="1">
              <a:lnSpc>
                <a:spcPct val="100000"/>
              </a:lnSpc>
              <a:spcBef>
                <a:spcPts val="1400"/>
              </a:spcBef>
            </a:pPr>
            <a:r>
              <a:rPr lang="en-US" sz="1100" dirty="0">
                <a:solidFill>
                  <a:schemeClr val="accent3">
                    <a:lumMod val="25000"/>
                  </a:schemeClr>
                </a:solidFill>
                <a:latin typeface="Abadi"/>
              </a:rPr>
              <a:t>Select Statement to display the average payload mass carried by booster version F0 v1.1</a:t>
            </a:r>
          </a:p>
          <a:p>
            <a:pPr lvl="1">
              <a:lnSpc>
                <a:spcPct val="100000"/>
              </a:lnSpc>
              <a:spcBef>
                <a:spcPts val="1400"/>
              </a:spcBef>
            </a:pPr>
            <a:r>
              <a:rPr lang="en-US" sz="1100" dirty="0">
                <a:solidFill>
                  <a:schemeClr val="accent3">
                    <a:lumMod val="25000"/>
                  </a:schemeClr>
                </a:solidFill>
                <a:latin typeface="Abadi"/>
              </a:rPr>
              <a:t>Select Min Statement to list the date when the first successful landing outcome in ground pad was achieved</a:t>
            </a:r>
          </a:p>
          <a:p>
            <a:pPr lvl="1">
              <a:lnSpc>
                <a:spcPct val="100000"/>
              </a:lnSpc>
              <a:spcBef>
                <a:spcPts val="1400"/>
              </a:spcBef>
            </a:pPr>
            <a:r>
              <a:rPr lang="en-US" sz="1100" dirty="0">
                <a:solidFill>
                  <a:schemeClr val="accent3">
                    <a:lumMod val="25000"/>
                  </a:schemeClr>
                </a:solidFill>
                <a:latin typeface="Abadi"/>
              </a:rPr>
              <a:t>Select Statement </a:t>
            </a:r>
            <a:r>
              <a:rPr lang="en-AU" sz="1100" dirty="0">
                <a:solidFill>
                  <a:schemeClr val="accent3">
                    <a:lumMod val="25000"/>
                  </a:schemeClr>
                </a:solidFill>
                <a:latin typeface="Abadi"/>
              </a:rPr>
              <a:t>listing the names of the boosters which have success in drone ship and have payload mass greater than 4000 but less than 6000</a:t>
            </a:r>
          </a:p>
          <a:p>
            <a:pPr lvl="1">
              <a:lnSpc>
                <a:spcPct val="100000"/>
              </a:lnSpc>
              <a:spcBef>
                <a:spcPts val="1400"/>
              </a:spcBef>
            </a:pPr>
            <a:r>
              <a:rPr lang="en-AU" sz="1100" dirty="0">
                <a:solidFill>
                  <a:schemeClr val="accent3">
                    <a:lumMod val="25000"/>
                  </a:schemeClr>
                </a:solidFill>
                <a:latin typeface="Abadi"/>
              </a:rPr>
              <a:t>Select Statement listing the total number of successful and failure mission outcomes</a:t>
            </a:r>
          </a:p>
          <a:p>
            <a:pPr lvl="1">
              <a:lnSpc>
                <a:spcPct val="100000"/>
              </a:lnSpc>
              <a:spcBef>
                <a:spcPts val="1400"/>
              </a:spcBef>
            </a:pPr>
            <a:r>
              <a:rPr lang="en-AU" sz="1100" dirty="0">
                <a:solidFill>
                  <a:schemeClr val="accent3">
                    <a:lumMod val="25000"/>
                  </a:schemeClr>
                </a:solidFill>
                <a:latin typeface="Abadi"/>
              </a:rPr>
              <a:t>Select Statement listing the names of the booster versions which have carried the maximum payload mass. </a:t>
            </a:r>
          </a:p>
          <a:p>
            <a:pPr lvl="1">
              <a:lnSpc>
                <a:spcPct val="100000"/>
              </a:lnSpc>
              <a:spcBef>
                <a:spcPts val="1400"/>
              </a:spcBef>
            </a:pPr>
            <a:r>
              <a:rPr lang="en-AU" sz="1100" dirty="0">
                <a:solidFill>
                  <a:schemeClr val="accent3">
                    <a:lumMod val="25000"/>
                  </a:schemeClr>
                </a:solidFill>
                <a:latin typeface="Abadi"/>
              </a:rPr>
              <a:t>Select Statement listing  the records which will display the month names, failure landing outcomes in drone ship ,booster versions, launch site for the months in year 2015.</a:t>
            </a:r>
          </a:p>
          <a:p>
            <a:pPr lvl="1">
              <a:lnSpc>
                <a:spcPct val="100000"/>
              </a:lnSpc>
              <a:spcBef>
                <a:spcPts val="1400"/>
              </a:spcBef>
            </a:pPr>
            <a:r>
              <a:rPr lang="en-AU" sz="1100" dirty="0">
                <a:solidFill>
                  <a:schemeClr val="accent3">
                    <a:lumMod val="25000"/>
                  </a:schemeClr>
                </a:solidFill>
                <a:latin typeface="Abadi"/>
              </a:rPr>
              <a:t>Select Statement Rank the count of landing outcomes (such as Failure (drone ship) or Success (ground pad)) between the date 2010-06-04 and 2017-03-20, in descending order.</a:t>
            </a:r>
            <a:endParaRPr lang="en-US" sz="1400" dirty="0">
              <a:solidFill>
                <a:schemeClr val="accent3">
                  <a:lumMod val="25000"/>
                </a:schemeClr>
              </a:solidFill>
              <a:latin typeface="Abadi"/>
            </a:endParaRPr>
          </a:p>
          <a:p>
            <a:pPr>
              <a:lnSpc>
                <a:spcPct val="100000"/>
              </a:lnSpc>
              <a:spcBef>
                <a:spcPts val="1400"/>
              </a:spcBef>
            </a:pPr>
            <a:r>
              <a:rPr lang="en-US" sz="1800" dirty="0">
                <a:solidFill>
                  <a:schemeClr val="accent3">
                    <a:lumMod val="25000"/>
                  </a:schemeClr>
                </a:solidFill>
                <a:latin typeface="Abadi" panose="020B0604020104020204" pitchFamily="34" charset="0"/>
              </a:rPr>
              <a:t>The </a:t>
            </a:r>
            <a:r>
              <a:rPr lang="en-US" sz="1800" dirty="0">
                <a:solidFill>
                  <a:schemeClr val="accent3">
                    <a:lumMod val="25000"/>
                  </a:schemeClr>
                </a:solidFill>
                <a:latin typeface="Abadi" panose="020B0604020104020204" pitchFamily="34" charset="0"/>
                <a:hlinkClick r:id="rId3"/>
              </a:rPr>
              <a:t>GitHub URL </a:t>
            </a:r>
            <a:r>
              <a:rPr lang="en-US" sz="1800" dirty="0">
                <a:solidFill>
                  <a:schemeClr val="accent3">
                    <a:lumMod val="25000"/>
                  </a:schemeClr>
                </a:solidFill>
                <a:latin typeface="Abadi" panose="020B0604020104020204" pitchFamily="34" charset="0"/>
              </a:rPr>
              <a:t>of your completed EDA with SQL notebook.</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655470"/>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such as markers, circles, lines, etc. you created and added to a folium map</a:t>
            </a:r>
          </a:p>
          <a:p>
            <a:pPr lvl="1">
              <a:lnSpc>
                <a:spcPct val="100000"/>
              </a:lnSpc>
              <a:spcBef>
                <a:spcPts val="1400"/>
              </a:spcBef>
            </a:pPr>
            <a:r>
              <a:rPr lang="en-US" sz="1800" dirty="0">
                <a:solidFill>
                  <a:schemeClr val="accent3">
                    <a:lumMod val="25000"/>
                  </a:schemeClr>
                </a:solidFill>
                <a:latin typeface="Abadi" panose="020B0604020104020204" pitchFamily="34" charset="0"/>
              </a:rPr>
              <a:t>Marked the 4 launch sites on the folium map, using coordinates, map object, folium circles, and folium markers.</a:t>
            </a:r>
          </a:p>
          <a:p>
            <a:pPr lvl="1">
              <a:lnSpc>
                <a:spcPct val="100000"/>
              </a:lnSpc>
              <a:spcBef>
                <a:spcPts val="1400"/>
              </a:spcBef>
            </a:pPr>
            <a:r>
              <a:rPr lang="en-US" sz="1800" dirty="0">
                <a:solidFill>
                  <a:schemeClr val="accent3">
                    <a:lumMod val="25000"/>
                  </a:schemeClr>
                </a:solidFill>
                <a:latin typeface="Abadi" panose="020B0604020104020204" pitchFamily="34" charset="0"/>
              </a:rPr>
              <a:t>Marked the success and failure launches for each site on the map, using the class column indicator, and red &amp; green folium markers to signify success or failure</a:t>
            </a:r>
          </a:p>
          <a:p>
            <a:pPr lvl="1">
              <a:lnSpc>
                <a:spcPct val="100000"/>
              </a:lnSpc>
              <a:spcBef>
                <a:spcPts val="1400"/>
              </a:spcBef>
            </a:pPr>
            <a:r>
              <a:rPr lang="en-US" sz="1800" dirty="0">
                <a:solidFill>
                  <a:schemeClr val="accent3">
                    <a:lumMod val="25000"/>
                  </a:schemeClr>
                </a:solidFill>
                <a:latin typeface="Abadi" panose="020B0604020104020204" pitchFamily="34" charset="0"/>
              </a:rPr>
              <a:t>Calculated the distance between launch sites and proximities, using the coordinates, the distance function, and polylines to illustrate the distance.</a:t>
            </a:r>
          </a:p>
          <a:p>
            <a:pPr>
              <a:lnSpc>
                <a:spcPct val="100000"/>
              </a:lnSpc>
              <a:spcBef>
                <a:spcPts val="1400"/>
              </a:spcBef>
            </a:pPr>
            <a:r>
              <a:rPr lang="en-US" sz="2200" dirty="0">
                <a:solidFill>
                  <a:schemeClr val="accent3">
                    <a:lumMod val="25000"/>
                  </a:schemeClr>
                </a:solidFill>
                <a:latin typeface="Abadi" panose="020B0604020104020204" pitchFamily="34" charset="0"/>
              </a:rPr>
              <a:t>The </a:t>
            </a:r>
            <a:r>
              <a:rPr lang="en-US" sz="2200" dirty="0">
                <a:solidFill>
                  <a:schemeClr val="accent3">
                    <a:lumMod val="25000"/>
                  </a:schemeClr>
                </a:solidFill>
                <a:latin typeface="Abadi" panose="020B0604020104020204" pitchFamily="34" charset="0"/>
                <a:hlinkClick r:id="rId3"/>
              </a:rPr>
              <a:t>GitHub URL </a:t>
            </a:r>
            <a:r>
              <a:rPr lang="en-US" sz="2200" dirty="0">
                <a:solidFill>
                  <a:schemeClr val="accent3">
                    <a:lumMod val="25000"/>
                  </a:schemeClr>
                </a:solidFill>
                <a:latin typeface="Abadi" panose="020B0604020104020204" pitchFamily="34" charset="0"/>
              </a:rPr>
              <a:t>of your completed interactive map with Folium map.</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25620" y="4810306"/>
            <a:ext cx="9745589" cy="401638"/>
          </a:xfrm>
          <a:prstGeom prst="rect">
            <a:avLst/>
          </a:prstGeom>
        </p:spPr>
        <p:txBody>
          <a:bodyPr>
            <a:normAutofit lnSpcReduction="1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a:t>
            </a:r>
            <a:r>
              <a:rPr lang="en-US" sz="2200" dirty="0">
                <a:solidFill>
                  <a:schemeClr val="accent3">
                    <a:lumMod val="25000"/>
                  </a:schemeClr>
                </a:solidFill>
                <a:latin typeface="Abadi" panose="020B0604020104020204" pitchFamily="34" charset="0"/>
                <a:hlinkClick r:id="rId3"/>
              </a:rPr>
              <a:t>GitHub URL </a:t>
            </a:r>
            <a:r>
              <a:rPr lang="en-US" sz="2200" dirty="0">
                <a:solidFill>
                  <a:schemeClr val="accent3">
                    <a:lumMod val="25000"/>
                  </a:schemeClr>
                </a:solidFill>
                <a:latin typeface="Abadi" panose="020B0604020104020204" pitchFamily="34" charset="0"/>
              </a:rPr>
              <a:t>of your completed predictive analysis lab.</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Rectangle: Rounded Corners 5">
            <a:extLst>
              <a:ext uri="{FF2B5EF4-FFF2-40B4-BE49-F238E27FC236}">
                <a16:creationId xmlns:a16="http://schemas.microsoft.com/office/drawing/2014/main" id="{9870BDA1-F937-323B-D4BC-67DFE1F0D98E}"/>
              </a:ext>
            </a:extLst>
          </p:cNvPr>
          <p:cNvSpPr/>
          <p:nvPr/>
        </p:nvSpPr>
        <p:spPr>
          <a:xfrm>
            <a:off x="653278" y="2705466"/>
            <a:ext cx="904672" cy="4474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Load Data Frame</a:t>
            </a:r>
            <a:endParaRPr lang="en-AU" sz="1100" dirty="0"/>
          </a:p>
        </p:txBody>
      </p:sp>
      <p:sp>
        <p:nvSpPr>
          <p:cNvPr id="7" name="Rectangle: Rounded Corners 6">
            <a:extLst>
              <a:ext uri="{FF2B5EF4-FFF2-40B4-BE49-F238E27FC236}">
                <a16:creationId xmlns:a16="http://schemas.microsoft.com/office/drawing/2014/main" id="{C68B7A44-6790-2EF4-A7BB-9D9D34AA9218}"/>
              </a:ext>
            </a:extLst>
          </p:cNvPr>
          <p:cNvSpPr/>
          <p:nvPr/>
        </p:nvSpPr>
        <p:spPr>
          <a:xfrm>
            <a:off x="1664955" y="2715194"/>
            <a:ext cx="904672" cy="4474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Create </a:t>
            </a:r>
            <a:r>
              <a:rPr lang="en-US" sz="1100" dirty="0" err="1"/>
              <a:t>Numpy</a:t>
            </a:r>
            <a:r>
              <a:rPr lang="en-US" sz="1100" dirty="0"/>
              <a:t> X &amp; Y Arrays</a:t>
            </a:r>
            <a:endParaRPr lang="en-AU" sz="1100" dirty="0"/>
          </a:p>
        </p:txBody>
      </p:sp>
      <p:sp>
        <p:nvSpPr>
          <p:cNvPr id="8" name="Rectangle: Rounded Corners 7">
            <a:extLst>
              <a:ext uri="{FF2B5EF4-FFF2-40B4-BE49-F238E27FC236}">
                <a16:creationId xmlns:a16="http://schemas.microsoft.com/office/drawing/2014/main" id="{0FF508DA-BD63-EFB5-5EF6-5ECCA4291DEF}"/>
              </a:ext>
            </a:extLst>
          </p:cNvPr>
          <p:cNvSpPr/>
          <p:nvPr/>
        </p:nvSpPr>
        <p:spPr>
          <a:xfrm>
            <a:off x="2666904" y="2715194"/>
            <a:ext cx="904672" cy="4474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err="1"/>
              <a:t>Standardise</a:t>
            </a:r>
            <a:r>
              <a:rPr lang="en-US" sz="1100" dirty="0"/>
              <a:t> Data in X</a:t>
            </a:r>
            <a:endParaRPr lang="en-AU" sz="1100" dirty="0"/>
          </a:p>
        </p:txBody>
      </p:sp>
      <p:sp>
        <p:nvSpPr>
          <p:cNvPr id="9" name="Rectangle: Rounded Corners 8">
            <a:extLst>
              <a:ext uri="{FF2B5EF4-FFF2-40B4-BE49-F238E27FC236}">
                <a16:creationId xmlns:a16="http://schemas.microsoft.com/office/drawing/2014/main" id="{7FBF8578-4AD8-D8FE-621A-23B1586E668F}"/>
              </a:ext>
            </a:extLst>
          </p:cNvPr>
          <p:cNvSpPr/>
          <p:nvPr/>
        </p:nvSpPr>
        <p:spPr>
          <a:xfrm>
            <a:off x="3678581" y="2715194"/>
            <a:ext cx="1322961" cy="96303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Use Function to </a:t>
            </a:r>
            <a:r>
              <a:rPr lang="en-US" sz="1100" dirty="0" err="1"/>
              <a:t>Train_test_split</a:t>
            </a:r>
            <a:r>
              <a:rPr lang="en-US" sz="1100" dirty="0"/>
              <a:t> Data into Training and Test Data</a:t>
            </a:r>
            <a:endParaRPr lang="en-AU" sz="1100" dirty="0"/>
          </a:p>
        </p:txBody>
      </p:sp>
      <p:sp>
        <p:nvSpPr>
          <p:cNvPr id="10" name="Rectangle: Rounded Corners 9">
            <a:extLst>
              <a:ext uri="{FF2B5EF4-FFF2-40B4-BE49-F238E27FC236}">
                <a16:creationId xmlns:a16="http://schemas.microsoft.com/office/drawing/2014/main" id="{DDD8A307-DC8C-3ABA-6D8B-46B236A4EB8F}"/>
              </a:ext>
            </a:extLst>
          </p:cNvPr>
          <p:cNvSpPr/>
          <p:nvPr/>
        </p:nvSpPr>
        <p:spPr>
          <a:xfrm>
            <a:off x="5124759" y="2715194"/>
            <a:ext cx="1157591" cy="4474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Create Logistic Regression Model</a:t>
            </a:r>
            <a:endParaRPr lang="en-AU" sz="1100" dirty="0"/>
          </a:p>
        </p:txBody>
      </p:sp>
      <p:sp>
        <p:nvSpPr>
          <p:cNvPr id="11" name="Rectangle: Rounded Corners 10">
            <a:extLst>
              <a:ext uri="{FF2B5EF4-FFF2-40B4-BE49-F238E27FC236}">
                <a16:creationId xmlns:a16="http://schemas.microsoft.com/office/drawing/2014/main" id="{7D10A4A1-A9B7-19CD-AD46-FF1082C4FC2E}"/>
              </a:ext>
            </a:extLst>
          </p:cNvPr>
          <p:cNvSpPr/>
          <p:nvPr/>
        </p:nvSpPr>
        <p:spPr>
          <a:xfrm>
            <a:off x="5134487" y="3230760"/>
            <a:ext cx="1157591" cy="4474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Test Model Accuracy</a:t>
            </a:r>
            <a:endParaRPr lang="en-AU" sz="1100" dirty="0"/>
          </a:p>
        </p:txBody>
      </p:sp>
      <p:sp>
        <p:nvSpPr>
          <p:cNvPr id="12" name="Rectangle: Rounded Corners 11">
            <a:extLst>
              <a:ext uri="{FF2B5EF4-FFF2-40B4-BE49-F238E27FC236}">
                <a16:creationId xmlns:a16="http://schemas.microsoft.com/office/drawing/2014/main" id="{B698BC08-9AA1-1FD4-7AC1-2A992777347B}"/>
              </a:ext>
            </a:extLst>
          </p:cNvPr>
          <p:cNvSpPr/>
          <p:nvPr/>
        </p:nvSpPr>
        <p:spPr>
          <a:xfrm>
            <a:off x="6360172" y="2715194"/>
            <a:ext cx="1157591" cy="4474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Create SVM Model</a:t>
            </a:r>
            <a:endParaRPr lang="en-AU" sz="1100" dirty="0"/>
          </a:p>
        </p:txBody>
      </p:sp>
      <p:sp>
        <p:nvSpPr>
          <p:cNvPr id="13" name="Rectangle: Rounded Corners 12">
            <a:extLst>
              <a:ext uri="{FF2B5EF4-FFF2-40B4-BE49-F238E27FC236}">
                <a16:creationId xmlns:a16="http://schemas.microsoft.com/office/drawing/2014/main" id="{948C7213-383B-2BC8-6A62-38ED631F961B}"/>
              </a:ext>
            </a:extLst>
          </p:cNvPr>
          <p:cNvSpPr/>
          <p:nvPr/>
        </p:nvSpPr>
        <p:spPr>
          <a:xfrm>
            <a:off x="6369900" y="3230760"/>
            <a:ext cx="1157591" cy="4474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Test Model Accuracy</a:t>
            </a:r>
            <a:endParaRPr lang="en-AU" sz="1100" dirty="0"/>
          </a:p>
        </p:txBody>
      </p:sp>
      <p:sp>
        <p:nvSpPr>
          <p:cNvPr id="14" name="Rectangle: Rounded Corners 13">
            <a:extLst>
              <a:ext uri="{FF2B5EF4-FFF2-40B4-BE49-F238E27FC236}">
                <a16:creationId xmlns:a16="http://schemas.microsoft.com/office/drawing/2014/main" id="{18A03133-25D9-041B-18EA-B03D5F5DD380}"/>
              </a:ext>
            </a:extLst>
          </p:cNvPr>
          <p:cNvSpPr/>
          <p:nvPr/>
        </p:nvSpPr>
        <p:spPr>
          <a:xfrm>
            <a:off x="7576130" y="2715194"/>
            <a:ext cx="1157591" cy="4474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Create Decision Tree Model</a:t>
            </a:r>
            <a:endParaRPr lang="en-AU" sz="1100" dirty="0"/>
          </a:p>
        </p:txBody>
      </p:sp>
      <p:sp>
        <p:nvSpPr>
          <p:cNvPr id="15" name="Rectangle: Rounded Corners 14">
            <a:extLst>
              <a:ext uri="{FF2B5EF4-FFF2-40B4-BE49-F238E27FC236}">
                <a16:creationId xmlns:a16="http://schemas.microsoft.com/office/drawing/2014/main" id="{52E868EC-AC15-3B8A-475F-3163CF3CD0F4}"/>
              </a:ext>
            </a:extLst>
          </p:cNvPr>
          <p:cNvSpPr/>
          <p:nvPr/>
        </p:nvSpPr>
        <p:spPr>
          <a:xfrm>
            <a:off x="7585858" y="3230760"/>
            <a:ext cx="1157591" cy="4474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Test Model Accuracy</a:t>
            </a:r>
            <a:endParaRPr lang="en-AU" sz="1100" dirty="0"/>
          </a:p>
        </p:txBody>
      </p:sp>
      <p:sp>
        <p:nvSpPr>
          <p:cNvPr id="16" name="Rectangle: Rounded Corners 15">
            <a:extLst>
              <a:ext uri="{FF2B5EF4-FFF2-40B4-BE49-F238E27FC236}">
                <a16:creationId xmlns:a16="http://schemas.microsoft.com/office/drawing/2014/main" id="{36B18FE2-5767-9F94-3286-F7B4DF5DC4AF}"/>
              </a:ext>
            </a:extLst>
          </p:cNvPr>
          <p:cNvSpPr/>
          <p:nvPr/>
        </p:nvSpPr>
        <p:spPr>
          <a:xfrm>
            <a:off x="8792087" y="2724922"/>
            <a:ext cx="1157591" cy="4474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Create KNN Model</a:t>
            </a:r>
            <a:endParaRPr lang="en-AU" sz="1100" dirty="0"/>
          </a:p>
        </p:txBody>
      </p:sp>
      <p:sp>
        <p:nvSpPr>
          <p:cNvPr id="17" name="Rectangle: Rounded Corners 16">
            <a:extLst>
              <a:ext uri="{FF2B5EF4-FFF2-40B4-BE49-F238E27FC236}">
                <a16:creationId xmlns:a16="http://schemas.microsoft.com/office/drawing/2014/main" id="{F577D488-D494-834E-0755-9342D1B4C5C0}"/>
              </a:ext>
            </a:extLst>
          </p:cNvPr>
          <p:cNvSpPr/>
          <p:nvPr/>
        </p:nvSpPr>
        <p:spPr>
          <a:xfrm>
            <a:off x="8801815" y="3240488"/>
            <a:ext cx="1157591" cy="4474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Test Model Accuracy</a:t>
            </a:r>
            <a:endParaRPr lang="en-AU" sz="1100" dirty="0"/>
          </a:p>
        </p:txBody>
      </p:sp>
      <p:sp>
        <p:nvSpPr>
          <p:cNvPr id="18" name="Rectangle: Rounded Corners 17">
            <a:extLst>
              <a:ext uri="{FF2B5EF4-FFF2-40B4-BE49-F238E27FC236}">
                <a16:creationId xmlns:a16="http://schemas.microsoft.com/office/drawing/2014/main" id="{B8692535-C1E0-8397-4B91-B0D0D58EECE3}"/>
              </a:ext>
            </a:extLst>
          </p:cNvPr>
          <p:cNvSpPr/>
          <p:nvPr/>
        </p:nvSpPr>
        <p:spPr>
          <a:xfrm>
            <a:off x="10008045" y="2715194"/>
            <a:ext cx="1157591" cy="4474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Select Model with Best Accuracy</a:t>
            </a:r>
            <a:endParaRPr lang="en-AU" sz="1100" dirty="0"/>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1395919"/>
            <a:ext cx="10420638" cy="948447"/>
          </a:xfrm>
          <a:prstGeom prst="rect">
            <a:avLst/>
          </a:prstGeom>
        </p:spPr>
        <p:txBody>
          <a:bodyPr>
            <a:normAutofit/>
          </a:bodyPr>
          <a:lstStyle/>
          <a:p>
            <a:pPr marL="0" indent="0">
              <a:lnSpc>
                <a:spcPct val="100000"/>
              </a:lnSpc>
              <a:spcBef>
                <a:spcPts val="1400"/>
              </a:spcBef>
              <a:buNone/>
            </a:pPr>
            <a:r>
              <a:rPr lang="en-CA" sz="2200" dirty="0">
                <a:solidFill>
                  <a:schemeClr val="accent3">
                    <a:lumMod val="25000"/>
                  </a:schemeClr>
                </a:solidFill>
                <a:latin typeface="Abadi" panose="020B0604020104020204" pitchFamily="34" charset="0"/>
              </a:rPr>
              <a:t>The scatter plot of Flight Number vs. Launch Site indicates CFAS SLC 40 has a higher success rate after 60 continuous flights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4C35F621-E7BE-B66F-6133-F508E5AA4853}"/>
              </a:ext>
            </a:extLst>
          </p:cNvPr>
          <p:cNvPicPr>
            <a:picLocks noChangeAspect="1"/>
          </p:cNvPicPr>
          <p:nvPr/>
        </p:nvPicPr>
        <p:blipFill>
          <a:blip r:embed="rId3"/>
          <a:stretch>
            <a:fillRect/>
          </a:stretch>
        </p:blipFill>
        <p:spPr>
          <a:xfrm>
            <a:off x="722616" y="2506948"/>
            <a:ext cx="10705351" cy="335604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09" y="1447187"/>
            <a:ext cx="11914857" cy="2194767"/>
          </a:xfrm>
          <a:prstGeom prst="rect">
            <a:avLst/>
          </a:prstGeom>
        </p:spPr>
        <p:txBody>
          <a:bodyPr>
            <a:normAutofit/>
          </a:bodyPr>
          <a:lstStyle/>
          <a:p>
            <a:pPr marL="0" indent="0">
              <a:lnSpc>
                <a:spcPct val="100000"/>
              </a:lnSpc>
              <a:spcBef>
                <a:spcPts val="1400"/>
              </a:spcBef>
              <a:buNone/>
            </a:pPr>
            <a:r>
              <a:rPr lang="en-AU" sz="2200" dirty="0">
                <a:solidFill>
                  <a:schemeClr val="accent3">
                    <a:lumMod val="25000"/>
                  </a:schemeClr>
                </a:solidFill>
                <a:latin typeface="Abadi" panose="020B0604020104020204" pitchFamily="34" charset="0"/>
              </a:rPr>
              <a:t>The Payload Vs. Launch Site scatter point chart indicates for the VAFB-SLC </a:t>
            </a:r>
          </a:p>
          <a:p>
            <a:pPr marL="0" indent="0">
              <a:lnSpc>
                <a:spcPct val="100000"/>
              </a:lnSpc>
              <a:spcBef>
                <a:spcPts val="1400"/>
              </a:spcBef>
              <a:buNone/>
            </a:pPr>
            <a:r>
              <a:rPr lang="en-AU" sz="2200" dirty="0">
                <a:solidFill>
                  <a:schemeClr val="accent3">
                    <a:lumMod val="25000"/>
                  </a:schemeClr>
                </a:solidFill>
                <a:latin typeface="Abadi" panose="020B0604020104020204" pitchFamily="34" charset="0"/>
              </a:rPr>
              <a:t>launch site there are no rockets launched for heavy payload mass(greater than 10000)</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CD6C1961-D6BE-FA35-28B1-4A64F3CA1E5A}"/>
              </a:ext>
            </a:extLst>
          </p:cNvPr>
          <p:cNvPicPr>
            <a:picLocks noChangeAspect="1"/>
          </p:cNvPicPr>
          <p:nvPr/>
        </p:nvPicPr>
        <p:blipFill>
          <a:blip r:embed="rId3"/>
          <a:stretch>
            <a:fillRect/>
          </a:stretch>
        </p:blipFill>
        <p:spPr>
          <a:xfrm>
            <a:off x="847830" y="2652875"/>
            <a:ext cx="10122677" cy="3202972"/>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381723"/>
            <a:ext cx="11204738" cy="797273"/>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ES L1, GEO, HEO, and SSO have the highest chance of success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EED959BE-41FA-5463-0F1E-4D9B913FE505}"/>
              </a:ext>
            </a:extLst>
          </p:cNvPr>
          <p:cNvPicPr>
            <a:picLocks noChangeAspect="1"/>
          </p:cNvPicPr>
          <p:nvPr/>
        </p:nvPicPr>
        <p:blipFill>
          <a:blip r:embed="rId3"/>
          <a:stretch>
            <a:fillRect/>
          </a:stretch>
        </p:blipFill>
        <p:spPr>
          <a:xfrm>
            <a:off x="2154985" y="2082831"/>
            <a:ext cx="7458075" cy="4429125"/>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359637"/>
            <a:ext cx="11204738" cy="819359"/>
          </a:xfrm>
          <a:prstGeom prst="rect">
            <a:avLst/>
          </a:prstGeom>
        </p:spPr>
        <p:txBody>
          <a:bodyPr>
            <a:normAutofit/>
          </a:bodyPr>
          <a:lstStyle/>
          <a:p>
            <a:pPr marL="0" indent="0">
              <a:lnSpc>
                <a:spcPct val="100000"/>
              </a:lnSpc>
              <a:spcBef>
                <a:spcPts val="1400"/>
              </a:spcBef>
              <a:buNone/>
            </a:pPr>
            <a:r>
              <a:rPr lang="en-AU" sz="2200" dirty="0">
                <a:solidFill>
                  <a:schemeClr val="accent3">
                    <a:lumMod val="25000"/>
                  </a:schemeClr>
                </a:solidFill>
                <a:latin typeface="Abadi" panose="020B0604020104020204" pitchFamily="34" charset="0"/>
              </a:rPr>
              <a:t>You should see that in the LEO orbit the Success appears related to the number of flights; on the other hand, there seems to be no relationship between flight number when in GTO orbit.</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92B422AD-755D-07A2-98C5-24A18111419B}"/>
              </a:ext>
            </a:extLst>
          </p:cNvPr>
          <p:cNvPicPr>
            <a:picLocks noChangeAspect="1"/>
          </p:cNvPicPr>
          <p:nvPr/>
        </p:nvPicPr>
        <p:blipFill>
          <a:blip r:embed="rId3"/>
          <a:stretch>
            <a:fillRect/>
          </a:stretch>
        </p:blipFill>
        <p:spPr>
          <a:xfrm>
            <a:off x="515070" y="2450934"/>
            <a:ext cx="10770541" cy="3467170"/>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29F99BC7-DF57-28D1-ADD8-13577AC5F8BE}"/>
              </a:ext>
            </a:extLst>
          </p:cNvPr>
          <p:cNvPicPr>
            <a:picLocks noChangeAspect="1"/>
          </p:cNvPicPr>
          <p:nvPr/>
        </p:nvPicPr>
        <p:blipFill>
          <a:blip r:embed="rId3"/>
          <a:stretch>
            <a:fillRect/>
          </a:stretch>
        </p:blipFill>
        <p:spPr>
          <a:xfrm>
            <a:off x="535336" y="2461453"/>
            <a:ext cx="11028431" cy="3564120"/>
          </a:xfrm>
          <a:prstGeom prst="rect">
            <a:avLst/>
          </a:prstGeom>
        </p:spPr>
      </p:pic>
      <p:sp>
        <p:nvSpPr>
          <p:cNvPr id="7" name="TextBox 6">
            <a:extLst>
              <a:ext uri="{FF2B5EF4-FFF2-40B4-BE49-F238E27FC236}">
                <a16:creationId xmlns:a16="http://schemas.microsoft.com/office/drawing/2014/main" id="{E806B2AC-88B0-214F-8543-0A362166DEA5}"/>
              </a:ext>
            </a:extLst>
          </p:cNvPr>
          <p:cNvSpPr txBox="1"/>
          <p:nvPr/>
        </p:nvSpPr>
        <p:spPr>
          <a:xfrm>
            <a:off x="770010" y="1347952"/>
            <a:ext cx="10793757" cy="1107996"/>
          </a:xfrm>
          <a:prstGeom prst="rect">
            <a:avLst/>
          </a:prstGeom>
          <a:noFill/>
        </p:spPr>
        <p:txBody>
          <a:bodyPr wrap="square">
            <a:spAutoFit/>
          </a:bodyPr>
          <a:lstStyle/>
          <a:p>
            <a:pPr>
              <a:spcBef>
                <a:spcPts val="1400"/>
              </a:spcBef>
            </a:pPr>
            <a:r>
              <a:rPr lang="en-AU" sz="2200" dirty="0">
                <a:solidFill>
                  <a:schemeClr val="accent3">
                    <a:lumMod val="25000"/>
                  </a:schemeClr>
                </a:solidFill>
                <a:latin typeface="Abadi" panose="020B0604020104020204" pitchFamily="34" charset="0"/>
              </a:rPr>
              <a:t>With heavy payloads the successful landing or positive landing rate are more for </a:t>
            </a:r>
            <a:r>
              <a:rPr lang="en-AU" sz="2200" dirty="0" err="1">
                <a:solidFill>
                  <a:schemeClr val="accent3">
                    <a:lumMod val="25000"/>
                  </a:schemeClr>
                </a:solidFill>
                <a:latin typeface="Abadi" panose="020B0604020104020204" pitchFamily="34" charset="0"/>
              </a:rPr>
              <a:t>Polar,LEO</a:t>
            </a:r>
            <a:r>
              <a:rPr lang="en-AU" sz="2200" dirty="0">
                <a:solidFill>
                  <a:schemeClr val="accent3">
                    <a:lumMod val="25000"/>
                  </a:schemeClr>
                </a:solidFill>
                <a:latin typeface="Abadi" panose="020B0604020104020204" pitchFamily="34" charset="0"/>
              </a:rPr>
              <a:t> and ISS. However for GTO we cannot distinguish this well as both positive landing rate and negative landing(unsuccessful mission) are both there here.</a:t>
            </a: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415769"/>
            <a:ext cx="10786449" cy="65398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You can observe that the success rate since 2013 has continued to improve</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99E094A4-FFC0-347A-21BE-6D7EF7A40235}"/>
              </a:ext>
            </a:extLst>
          </p:cNvPr>
          <p:cNvPicPr>
            <a:picLocks noChangeAspect="1"/>
          </p:cNvPicPr>
          <p:nvPr/>
        </p:nvPicPr>
        <p:blipFill>
          <a:blip r:embed="rId3"/>
          <a:stretch>
            <a:fillRect/>
          </a:stretch>
        </p:blipFill>
        <p:spPr>
          <a:xfrm>
            <a:off x="3477229" y="2118927"/>
            <a:ext cx="5353551" cy="4278114"/>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25112"/>
            <a:ext cx="9745589" cy="549049"/>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names of the unique launch sites</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17103423-D64B-09DC-7889-1C73161406CA}"/>
              </a:ext>
            </a:extLst>
          </p:cNvPr>
          <p:cNvPicPr>
            <a:picLocks noChangeAspect="1"/>
          </p:cNvPicPr>
          <p:nvPr/>
        </p:nvPicPr>
        <p:blipFill>
          <a:blip r:embed="rId3"/>
          <a:stretch>
            <a:fillRect/>
          </a:stretch>
        </p:blipFill>
        <p:spPr>
          <a:xfrm>
            <a:off x="2633566" y="2170748"/>
            <a:ext cx="5926775" cy="3646282"/>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6975"/>
            <a:ext cx="9745589" cy="549049"/>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8" name="Picture 7">
            <a:extLst>
              <a:ext uri="{FF2B5EF4-FFF2-40B4-BE49-F238E27FC236}">
                <a16:creationId xmlns:a16="http://schemas.microsoft.com/office/drawing/2014/main" id="{E6E6F5B4-A97A-A2EF-ED7A-E976333B8C08}"/>
              </a:ext>
            </a:extLst>
          </p:cNvPr>
          <p:cNvPicPr>
            <a:picLocks noChangeAspect="1"/>
          </p:cNvPicPr>
          <p:nvPr/>
        </p:nvPicPr>
        <p:blipFill>
          <a:blip r:embed="rId3"/>
          <a:stretch>
            <a:fillRect/>
          </a:stretch>
        </p:blipFill>
        <p:spPr>
          <a:xfrm>
            <a:off x="594394" y="2369008"/>
            <a:ext cx="11157217" cy="254961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85157"/>
            <a:ext cx="9745589" cy="64520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Calculate the total payload carried by boosters from NASA</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8" name="Picture 7">
            <a:extLst>
              <a:ext uri="{FF2B5EF4-FFF2-40B4-BE49-F238E27FC236}">
                <a16:creationId xmlns:a16="http://schemas.microsoft.com/office/drawing/2014/main" id="{A87D7DB6-B8D4-809F-A0AC-8D0258FD62A3}"/>
              </a:ext>
            </a:extLst>
          </p:cNvPr>
          <p:cNvPicPr>
            <a:picLocks noChangeAspect="1"/>
          </p:cNvPicPr>
          <p:nvPr/>
        </p:nvPicPr>
        <p:blipFill>
          <a:blip r:embed="rId3"/>
          <a:stretch>
            <a:fillRect/>
          </a:stretch>
        </p:blipFill>
        <p:spPr>
          <a:xfrm>
            <a:off x="986571" y="2529845"/>
            <a:ext cx="9529028" cy="2197799"/>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75429"/>
            <a:ext cx="9745589" cy="684111"/>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Calculate the average payload mass carried by booster version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8" name="Picture 7">
            <a:extLst>
              <a:ext uri="{FF2B5EF4-FFF2-40B4-BE49-F238E27FC236}">
                <a16:creationId xmlns:a16="http://schemas.microsoft.com/office/drawing/2014/main" id="{941BC9D9-B5E2-843B-DE46-15D6AC328FF4}"/>
              </a:ext>
            </a:extLst>
          </p:cNvPr>
          <p:cNvPicPr>
            <a:picLocks noChangeAspect="1"/>
          </p:cNvPicPr>
          <p:nvPr/>
        </p:nvPicPr>
        <p:blipFill>
          <a:blip r:embed="rId3"/>
          <a:stretch>
            <a:fillRect/>
          </a:stretch>
        </p:blipFill>
        <p:spPr>
          <a:xfrm>
            <a:off x="1589443" y="2942280"/>
            <a:ext cx="8740548" cy="1890191"/>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54386"/>
            <a:ext cx="9745589" cy="742477"/>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8" name="Picture 7">
            <a:extLst>
              <a:ext uri="{FF2B5EF4-FFF2-40B4-BE49-F238E27FC236}">
                <a16:creationId xmlns:a16="http://schemas.microsoft.com/office/drawing/2014/main" id="{AD724C72-F12B-A010-3B8B-C6BD56C024E7}"/>
              </a:ext>
            </a:extLst>
          </p:cNvPr>
          <p:cNvPicPr>
            <a:picLocks noChangeAspect="1"/>
          </p:cNvPicPr>
          <p:nvPr/>
        </p:nvPicPr>
        <p:blipFill>
          <a:blip r:embed="rId3"/>
          <a:stretch>
            <a:fillRect/>
          </a:stretch>
        </p:blipFill>
        <p:spPr>
          <a:xfrm>
            <a:off x="847832" y="2805774"/>
            <a:ext cx="10028714" cy="2110635"/>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23987"/>
            <a:ext cx="9745589" cy="1141311"/>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7" name="Picture 6">
            <a:extLst>
              <a:ext uri="{FF2B5EF4-FFF2-40B4-BE49-F238E27FC236}">
                <a16:creationId xmlns:a16="http://schemas.microsoft.com/office/drawing/2014/main" id="{898ABE3F-D08A-98CE-1C7F-DCF6889EE127}"/>
              </a:ext>
            </a:extLst>
          </p:cNvPr>
          <p:cNvPicPr>
            <a:picLocks noChangeAspect="1"/>
          </p:cNvPicPr>
          <p:nvPr/>
        </p:nvPicPr>
        <p:blipFill>
          <a:blip r:embed="rId3"/>
          <a:stretch>
            <a:fillRect/>
          </a:stretch>
        </p:blipFill>
        <p:spPr>
          <a:xfrm>
            <a:off x="1041641" y="2759851"/>
            <a:ext cx="9972340" cy="2493085"/>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54947"/>
            <a:ext cx="9887437" cy="3803377"/>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600" b="1"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b="1" dirty="0">
                <a:solidFill>
                  <a:schemeClr val="accent3">
                    <a:lumMod val="25000"/>
                  </a:schemeClr>
                </a:solidFill>
                <a:latin typeface="Abadi" panose="020B0604020104020204" pitchFamily="34" charset="0"/>
              </a:rPr>
              <a:t>Data Collection </a:t>
            </a:r>
            <a:r>
              <a:rPr lang="en-US" sz="2200" dirty="0">
                <a:solidFill>
                  <a:schemeClr val="accent3">
                    <a:lumMod val="25000"/>
                  </a:schemeClr>
                </a:solidFill>
                <a:latin typeface="Abadi" panose="020B0604020104020204" pitchFamily="34" charset="0"/>
              </a:rPr>
              <a:t>– gathering historical data on the Space X Falcon 9 launches with a  view to understanding the success or failure of first stage landings.</a:t>
            </a:r>
          </a:p>
          <a:p>
            <a:pPr>
              <a:lnSpc>
                <a:spcPct val="100000"/>
              </a:lnSpc>
              <a:spcBef>
                <a:spcPts val="1400"/>
              </a:spcBef>
            </a:pPr>
            <a:r>
              <a:rPr lang="en-US" sz="2200" b="1" dirty="0">
                <a:solidFill>
                  <a:schemeClr val="accent3">
                    <a:lumMod val="25000"/>
                  </a:schemeClr>
                </a:solidFill>
                <a:latin typeface="Abadi" panose="020B0604020104020204" pitchFamily="34" charset="0"/>
              </a:rPr>
              <a:t>Feature Selection </a:t>
            </a:r>
            <a:r>
              <a:rPr lang="en-US" sz="2200" dirty="0">
                <a:solidFill>
                  <a:schemeClr val="accent3">
                    <a:lumMod val="25000"/>
                  </a:schemeClr>
                </a:solidFill>
                <a:latin typeface="Abadi" panose="020B0604020104020204" pitchFamily="34" charset="0"/>
              </a:rPr>
              <a:t>– Extract relevant data that impact on successful landings such as payload details, orbit types, and location of launch.</a:t>
            </a:r>
          </a:p>
          <a:p>
            <a:pPr>
              <a:lnSpc>
                <a:spcPct val="100000"/>
              </a:lnSpc>
              <a:spcBef>
                <a:spcPts val="1400"/>
              </a:spcBef>
            </a:pPr>
            <a:r>
              <a:rPr lang="en-US" sz="2200" b="1" dirty="0">
                <a:solidFill>
                  <a:schemeClr val="accent3">
                    <a:lumMod val="25000"/>
                  </a:schemeClr>
                </a:solidFill>
                <a:latin typeface="Abadi" panose="020B0604020104020204" pitchFamily="34" charset="0"/>
              </a:rPr>
              <a:t>Model Selection </a:t>
            </a:r>
            <a:r>
              <a:rPr lang="en-US" sz="2200" dirty="0">
                <a:solidFill>
                  <a:schemeClr val="accent3">
                    <a:lumMod val="25000"/>
                  </a:schemeClr>
                </a:solidFill>
                <a:latin typeface="Abadi" panose="020B0604020104020204" pitchFamily="34" charset="0"/>
              </a:rPr>
              <a:t>– Use supervised learning algorithms to classify the data (logistic regression, support vector machines, decision tree, and K nearest neighbor) to train predictive models.</a:t>
            </a:r>
          </a:p>
          <a:p>
            <a:pPr marL="0" indent="0">
              <a:lnSpc>
                <a:spcPct val="100000"/>
              </a:lnSpc>
              <a:spcBef>
                <a:spcPts val="1400"/>
              </a:spcBef>
              <a:buNone/>
            </a:pPr>
            <a:r>
              <a:rPr lang="en-US" sz="2600" b="1" dirty="0">
                <a:solidFill>
                  <a:schemeClr val="accent3">
                    <a:lumMod val="25000"/>
                  </a:schemeClr>
                </a:solidFill>
                <a:latin typeface="Abadi" panose="020B0604020104020204" pitchFamily="34" charset="0"/>
              </a:rPr>
              <a:t>Summary of all results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algorithm scored the highest in terms of percentage of correct predictions on the test data.</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23987"/>
            <a:ext cx="9745589" cy="713294"/>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Calculate the total number of successful and failure mission outcomes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8" name="Picture 7">
            <a:extLst>
              <a:ext uri="{FF2B5EF4-FFF2-40B4-BE49-F238E27FC236}">
                <a16:creationId xmlns:a16="http://schemas.microsoft.com/office/drawing/2014/main" id="{E51479DB-F11E-C832-F08C-81CB3233A123}"/>
              </a:ext>
            </a:extLst>
          </p:cNvPr>
          <p:cNvPicPr>
            <a:picLocks noChangeAspect="1"/>
          </p:cNvPicPr>
          <p:nvPr/>
        </p:nvPicPr>
        <p:blipFill>
          <a:blip r:embed="rId3"/>
          <a:stretch>
            <a:fillRect/>
          </a:stretch>
        </p:blipFill>
        <p:spPr>
          <a:xfrm>
            <a:off x="949132" y="2697562"/>
            <a:ext cx="10336479" cy="1864710"/>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7520"/>
            <a:ext cx="9745589" cy="791476"/>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List the names of the booster which have carried the maximum payload mass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8" name="Picture 7">
            <a:extLst>
              <a:ext uri="{FF2B5EF4-FFF2-40B4-BE49-F238E27FC236}">
                <a16:creationId xmlns:a16="http://schemas.microsoft.com/office/drawing/2014/main" id="{877A0CB0-D652-993D-42EB-E9992A61571E}"/>
              </a:ext>
            </a:extLst>
          </p:cNvPr>
          <p:cNvPicPr>
            <a:picLocks noChangeAspect="1"/>
          </p:cNvPicPr>
          <p:nvPr/>
        </p:nvPicPr>
        <p:blipFill>
          <a:blip r:embed="rId3"/>
          <a:stretch>
            <a:fillRect/>
          </a:stretch>
        </p:blipFill>
        <p:spPr>
          <a:xfrm>
            <a:off x="2808361" y="2178996"/>
            <a:ext cx="6438900" cy="3829050"/>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85157"/>
            <a:ext cx="9745589" cy="82029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marL="0" indent="0">
              <a:lnSpc>
                <a:spcPct val="100000"/>
              </a:lnSpc>
              <a:spcBef>
                <a:spcPts val="1400"/>
              </a:spcBef>
              <a:buNone/>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8" name="Picture 7">
            <a:extLst>
              <a:ext uri="{FF2B5EF4-FFF2-40B4-BE49-F238E27FC236}">
                <a16:creationId xmlns:a16="http://schemas.microsoft.com/office/drawing/2014/main" id="{A0C8311D-0792-6A57-9D3A-1D3FA9B0A371}"/>
              </a:ext>
            </a:extLst>
          </p:cNvPr>
          <p:cNvPicPr>
            <a:picLocks noChangeAspect="1"/>
          </p:cNvPicPr>
          <p:nvPr/>
        </p:nvPicPr>
        <p:blipFill>
          <a:blip r:embed="rId3"/>
          <a:stretch>
            <a:fillRect/>
          </a:stretch>
        </p:blipFill>
        <p:spPr>
          <a:xfrm>
            <a:off x="575458" y="2828418"/>
            <a:ext cx="11206031" cy="2080031"/>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63142"/>
            <a:ext cx="9745589" cy="978501"/>
          </a:xfrm>
          <a:prstGeom prst="rect">
            <a:avLst/>
          </a:prstGeom>
        </p:spPr>
        <p:txBody>
          <a:bodyPr lIns="91440" tIns="45720" rIns="91440" bIns="45720" anchor="t"/>
          <a:lstStyle/>
          <a:p>
            <a:pPr marL="0" indent="0">
              <a:lnSpc>
                <a:spcPct val="100000"/>
              </a:lnSpc>
              <a:spcBef>
                <a:spcPts val="1400"/>
              </a:spcBef>
              <a:buNone/>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marL="0" indent="0">
              <a:lnSpc>
                <a:spcPct val="100000"/>
              </a:lnSpc>
              <a:spcBef>
                <a:spcPts val="1400"/>
              </a:spcBef>
              <a:buNone/>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D6E1A152-5FF6-640A-C9A1-9D8462E7DB00}"/>
              </a:ext>
            </a:extLst>
          </p:cNvPr>
          <p:cNvPicPr>
            <a:picLocks noChangeAspect="1"/>
          </p:cNvPicPr>
          <p:nvPr/>
        </p:nvPicPr>
        <p:blipFill>
          <a:blip r:embed="rId3"/>
          <a:stretch>
            <a:fillRect/>
          </a:stretch>
        </p:blipFill>
        <p:spPr>
          <a:xfrm>
            <a:off x="1141677" y="2757233"/>
            <a:ext cx="9591675" cy="2952750"/>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40697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All the launch sites are situated approx. 30 degrees above the Equator line.</a:t>
            </a:r>
          </a:p>
          <a:p>
            <a:pPr>
              <a:lnSpc>
                <a:spcPct val="100000"/>
              </a:lnSpc>
              <a:spcBef>
                <a:spcPts val="1400"/>
              </a:spcBef>
            </a:pPr>
            <a:r>
              <a:rPr lang="en-US" sz="2200" dirty="0">
                <a:solidFill>
                  <a:schemeClr val="accent3">
                    <a:lumMod val="25000"/>
                  </a:schemeClr>
                </a:solidFill>
                <a:latin typeface="Abadi"/>
              </a:rPr>
              <a:t>All the launch sites are within close proximity to the coast. There are 4 launch sites, 1 situated on the West Coast, 3 situated on the East Coast</a:t>
            </a:r>
          </a:p>
          <a:p>
            <a:pPr>
              <a:lnSpc>
                <a:spcPct val="100000"/>
              </a:lnSpc>
              <a:spcBef>
                <a:spcPts val="1400"/>
              </a:spcBef>
            </a:pPr>
            <a:endParaRPr lang="en-US" sz="2200" dirty="0">
              <a:solidFill>
                <a:schemeClr val="accent3">
                  <a:lumMod val="25000"/>
                </a:schemeClr>
              </a:solidFill>
              <a:latin typeface="Abadi"/>
            </a:endParaRP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Locations</a:t>
            </a:r>
          </a:p>
        </p:txBody>
      </p:sp>
      <p:pic>
        <p:nvPicPr>
          <p:cNvPr id="6" name="Picture 5">
            <a:extLst>
              <a:ext uri="{FF2B5EF4-FFF2-40B4-BE49-F238E27FC236}">
                <a16:creationId xmlns:a16="http://schemas.microsoft.com/office/drawing/2014/main" id="{5CA7C39E-0675-86AE-DE7E-9099DEC837E4}"/>
              </a:ext>
            </a:extLst>
          </p:cNvPr>
          <p:cNvPicPr>
            <a:picLocks noChangeAspect="1"/>
          </p:cNvPicPr>
          <p:nvPr/>
        </p:nvPicPr>
        <p:blipFill>
          <a:blip r:embed="rId3"/>
          <a:stretch>
            <a:fillRect/>
          </a:stretch>
        </p:blipFill>
        <p:spPr>
          <a:xfrm>
            <a:off x="2244954" y="2709267"/>
            <a:ext cx="7702091" cy="3717944"/>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6496" y="179617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CCAFS SLC-40 has a higher rate of success indicated by the green marker cluster on the map.</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Rates</a:t>
            </a:r>
          </a:p>
        </p:txBody>
      </p:sp>
      <p:pic>
        <p:nvPicPr>
          <p:cNvPr id="4" name="Picture 3">
            <a:extLst>
              <a:ext uri="{FF2B5EF4-FFF2-40B4-BE49-F238E27FC236}">
                <a16:creationId xmlns:a16="http://schemas.microsoft.com/office/drawing/2014/main" id="{4E088D4F-7092-3122-CB5E-CF6701071A4B}"/>
              </a:ext>
            </a:extLst>
          </p:cNvPr>
          <p:cNvPicPr>
            <a:picLocks noChangeAspect="1"/>
          </p:cNvPicPr>
          <p:nvPr/>
        </p:nvPicPr>
        <p:blipFill>
          <a:blip r:embed="rId3"/>
          <a:stretch>
            <a:fillRect/>
          </a:stretch>
        </p:blipFill>
        <p:spPr>
          <a:xfrm>
            <a:off x="364261" y="3015160"/>
            <a:ext cx="5881204" cy="2187864"/>
          </a:xfrm>
          <a:prstGeom prst="rect">
            <a:avLst/>
          </a:prstGeom>
        </p:spPr>
      </p:pic>
      <p:pic>
        <p:nvPicPr>
          <p:cNvPr id="7" name="Picture 6">
            <a:extLst>
              <a:ext uri="{FF2B5EF4-FFF2-40B4-BE49-F238E27FC236}">
                <a16:creationId xmlns:a16="http://schemas.microsoft.com/office/drawing/2014/main" id="{59709BF6-2D37-5DDD-A8C2-5D30CCDA9B43}"/>
              </a:ext>
            </a:extLst>
          </p:cNvPr>
          <p:cNvPicPr>
            <a:picLocks noChangeAspect="1"/>
          </p:cNvPicPr>
          <p:nvPr/>
        </p:nvPicPr>
        <p:blipFill>
          <a:blip r:embed="rId4"/>
          <a:stretch>
            <a:fillRect/>
          </a:stretch>
        </p:blipFill>
        <p:spPr>
          <a:xfrm>
            <a:off x="9857557" y="3310484"/>
            <a:ext cx="1940690" cy="1557444"/>
          </a:xfrm>
          <a:prstGeom prst="rect">
            <a:avLst/>
          </a:prstGeom>
        </p:spPr>
      </p:pic>
      <p:pic>
        <p:nvPicPr>
          <p:cNvPr id="10" name="Picture 9">
            <a:extLst>
              <a:ext uri="{FF2B5EF4-FFF2-40B4-BE49-F238E27FC236}">
                <a16:creationId xmlns:a16="http://schemas.microsoft.com/office/drawing/2014/main" id="{5AA6E342-9056-18E1-20C7-BE49F764054F}"/>
              </a:ext>
            </a:extLst>
          </p:cNvPr>
          <p:cNvPicPr>
            <a:picLocks noChangeAspect="1"/>
          </p:cNvPicPr>
          <p:nvPr/>
        </p:nvPicPr>
        <p:blipFill>
          <a:blip r:embed="rId5"/>
          <a:stretch>
            <a:fillRect/>
          </a:stretch>
        </p:blipFill>
        <p:spPr>
          <a:xfrm>
            <a:off x="6371617" y="2975882"/>
            <a:ext cx="3310184" cy="2819400"/>
          </a:xfrm>
          <a:prstGeom prst="rect">
            <a:avLst/>
          </a:prstGeom>
        </p:spPr>
      </p:pic>
      <p:cxnSp>
        <p:nvCxnSpPr>
          <p:cNvPr id="12" name="Straight Connector 11">
            <a:extLst>
              <a:ext uri="{FF2B5EF4-FFF2-40B4-BE49-F238E27FC236}">
                <a16:creationId xmlns:a16="http://schemas.microsoft.com/office/drawing/2014/main" id="{D54229A5-B6B9-D753-3C9B-181FAE72FFA6}"/>
              </a:ext>
            </a:extLst>
          </p:cNvPr>
          <p:cNvCxnSpPr>
            <a:cxnSpLocks/>
          </p:cNvCxnSpPr>
          <p:nvPr/>
        </p:nvCxnSpPr>
        <p:spPr>
          <a:xfrm flipH="1">
            <a:off x="6096000" y="4385582"/>
            <a:ext cx="662217" cy="87867"/>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74E92FB1-66B5-77AD-C5FD-CF81C4F79AF9}"/>
              </a:ext>
            </a:extLst>
          </p:cNvPr>
          <p:cNvSpPr/>
          <p:nvPr/>
        </p:nvSpPr>
        <p:spPr>
          <a:xfrm>
            <a:off x="6758217" y="3132152"/>
            <a:ext cx="2356599" cy="2276272"/>
          </a:xfrm>
          <a:prstGeom prst="ellipse">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Oval 17">
            <a:extLst>
              <a:ext uri="{FF2B5EF4-FFF2-40B4-BE49-F238E27FC236}">
                <a16:creationId xmlns:a16="http://schemas.microsoft.com/office/drawing/2014/main" id="{BE87E4BB-7CD3-B8CD-7001-30348FF3B0D2}"/>
              </a:ext>
            </a:extLst>
          </p:cNvPr>
          <p:cNvSpPr/>
          <p:nvPr/>
        </p:nvSpPr>
        <p:spPr>
          <a:xfrm>
            <a:off x="10509117" y="3675366"/>
            <a:ext cx="912873" cy="903552"/>
          </a:xfrm>
          <a:prstGeom prst="ellipse">
            <a:avLst/>
          </a:prstGeom>
          <a:no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20" name="Straight Connector 19">
            <a:extLst>
              <a:ext uri="{FF2B5EF4-FFF2-40B4-BE49-F238E27FC236}">
                <a16:creationId xmlns:a16="http://schemas.microsoft.com/office/drawing/2014/main" id="{34085177-2684-E1C7-FED2-D7610156FAF8}"/>
              </a:ext>
            </a:extLst>
          </p:cNvPr>
          <p:cNvCxnSpPr>
            <a:endCxn id="18" idx="2"/>
          </p:cNvCxnSpPr>
          <p:nvPr/>
        </p:nvCxnSpPr>
        <p:spPr>
          <a:xfrm>
            <a:off x="8472791" y="3539593"/>
            <a:ext cx="2036326" cy="587549"/>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Proximity to Prominent Features</a:t>
            </a:r>
          </a:p>
        </p:txBody>
      </p:sp>
      <p:pic>
        <p:nvPicPr>
          <p:cNvPr id="4" name="Picture 3">
            <a:extLst>
              <a:ext uri="{FF2B5EF4-FFF2-40B4-BE49-F238E27FC236}">
                <a16:creationId xmlns:a16="http://schemas.microsoft.com/office/drawing/2014/main" id="{06005991-4E05-46AD-09F8-2CC5645DA331}"/>
              </a:ext>
            </a:extLst>
          </p:cNvPr>
          <p:cNvPicPr>
            <a:picLocks noChangeAspect="1"/>
          </p:cNvPicPr>
          <p:nvPr/>
        </p:nvPicPr>
        <p:blipFill>
          <a:blip r:embed="rId3"/>
          <a:stretch>
            <a:fillRect/>
          </a:stretch>
        </p:blipFill>
        <p:spPr>
          <a:xfrm>
            <a:off x="1294137" y="2090043"/>
            <a:ext cx="5176116" cy="4551178"/>
          </a:xfrm>
          <a:prstGeom prst="rect">
            <a:avLst/>
          </a:prstGeom>
        </p:spPr>
      </p:pic>
      <p:pic>
        <p:nvPicPr>
          <p:cNvPr id="7" name="Picture 6">
            <a:extLst>
              <a:ext uri="{FF2B5EF4-FFF2-40B4-BE49-F238E27FC236}">
                <a16:creationId xmlns:a16="http://schemas.microsoft.com/office/drawing/2014/main" id="{C94D3F13-829D-66E4-98CB-ECC054D7353D}"/>
              </a:ext>
            </a:extLst>
          </p:cNvPr>
          <p:cNvPicPr>
            <a:picLocks noChangeAspect="1"/>
          </p:cNvPicPr>
          <p:nvPr/>
        </p:nvPicPr>
        <p:blipFill>
          <a:blip r:embed="rId4"/>
          <a:stretch>
            <a:fillRect/>
          </a:stretch>
        </p:blipFill>
        <p:spPr>
          <a:xfrm>
            <a:off x="7451036" y="1332161"/>
            <a:ext cx="3286561" cy="5309060"/>
          </a:xfrm>
          <a:prstGeom prst="rect">
            <a:avLst/>
          </a:prstGeom>
        </p:spPr>
      </p:pic>
      <p:sp>
        <p:nvSpPr>
          <p:cNvPr id="9" name="Rectangle 1">
            <a:extLst>
              <a:ext uri="{FF2B5EF4-FFF2-40B4-BE49-F238E27FC236}">
                <a16:creationId xmlns:a16="http://schemas.microsoft.com/office/drawing/2014/main" id="{F3E0A836-2838-3139-35E9-DA46FDE555FE}"/>
              </a:ext>
            </a:extLst>
          </p:cNvPr>
          <p:cNvSpPr>
            <a:spLocks noChangeArrowheads="1"/>
          </p:cNvSpPr>
          <p:nvPr/>
        </p:nvSpPr>
        <p:spPr bwMode="auto">
          <a:xfrm>
            <a:off x="770011" y="1332161"/>
            <a:ext cx="6079787" cy="67710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dirty="0">
                <a:solidFill>
                  <a:schemeClr val="accent3">
                    <a:lumMod val="25000"/>
                  </a:schemeClr>
                </a:solidFill>
                <a:latin typeface="Abadi"/>
              </a:rPr>
              <a:t>The distance from the launch site to the closest coastline is approximately 0.95 kilometers.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dirty="0">
                <a:solidFill>
                  <a:schemeClr val="accent3">
                    <a:lumMod val="25000"/>
                  </a:schemeClr>
                </a:solidFill>
                <a:latin typeface="Abadi"/>
              </a:rPr>
              <a:t>The distance from the launch site to the closest railway is approximately 1.28 kilometers.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dirty="0">
                <a:solidFill>
                  <a:schemeClr val="accent3">
                    <a:lumMod val="25000"/>
                  </a:schemeClr>
                </a:solidFill>
                <a:latin typeface="Abadi"/>
              </a:rPr>
              <a:t>The distance from the launch site to the closest highway is approximately 0.65 kilometers.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dirty="0">
                <a:solidFill>
                  <a:schemeClr val="accent3">
                    <a:lumMod val="25000"/>
                  </a:schemeClr>
                </a:solidFill>
                <a:latin typeface="Abadi"/>
              </a:rPr>
              <a:t>The distance from the launch site to the closest city is approximately 53.91 kilometers. </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687013"/>
            <a:ext cx="10025533" cy="4245157"/>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3100" b="1" dirty="0">
                <a:solidFill>
                  <a:schemeClr val="accent3">
                    <a:lumMod val="25000"/>
                  </a:schemeClr>
                </a:solidFill>
                <a:latin typeface="Abadi" panose="020B0604020104020204" pitchFamily="34" charset="0"/>
              </a:rPr>
              <a:t>Project background and context</a:t>
            </a:r>
          </a:p>
          <a:p>
            <a:pPr marL="0" indent="0">
              <a:spcBef>
                <a:spcPts val="1400"/>
              </a:spcBef>
              <a:buNone/>
            </a:pPr>
            <a:r>
              <a:rPr lang="en-US" sz="2200" dirty="0">
                <a:solidFill>
                  <a:schemeClr val="accent3">
                    <a:lumMod val="25000"/>
                  </a:schemeClr>
                </a:solidFill>
                <a:latin typeface="Abadi" panose="020B0604020104020204" pitchFamily="34" charset="0"/>
              </a:rPr>
              <a:t>Space Y would like to compete with Space X. </a:t>
            </a:r>
          </a:p>
          <a:p>
            <a:pPr marL="0" indent="0">
              <a:spcBef>
                <a:spcPts val="1400"/>
              </a:spcBef>
              <a:buNone/>
            </a:pPr>
            <a:r>
              <a:rPr lang="en-AU" sz="2200" dirty="0">
                <a:solidFill>
                  <a:schemeClr val="accent3">
                    <a:lumMod val="25000"/>
                  </a:schemeClr>
                </a:solidFill>
                <a:latin typeface="Abadi" panose="020B0604020104020204" pitchFamily="34" charset="0"/>
              </a:rPr>
              <a:t>SpaceX advertises Falcon 9 rocket launches on its website with a cost of 62 million dollars; other providers cost upward of 165 million dollars each.</a:t>
            </a:r>
            <a:endParaRPr lang="en-US" sz="2200" dirty="0">
              <a:solidFill>
                <a:schemeClr val="accent3">
                  <a:lumMod val="25000"/>
                </a:schemeClr>
              </a:solidFill>
              <a:latin typeface="Abadi" panose="020B0604020104020204" pitchFamily="34" charset="0"/>
            </a:endParaRPr>
          </a:p>
          <a:p>
            <a:pPr marL="0" indent="0">
              <a:spcBef>
                <a:spcPts val="1400"/>
              </a:spcBef>
              <a:buNone/>
            </a:pPr>
            <a:r>
              <a:rPr lang="en-US" sz="2200" dirty="0">
                <a:solidFill>
                  <a:schemeClr val="accent3">
                    <a:lumMod val="25000"/>
                  </a:schemeClr>
                </a:solidFill>
                <a:latin typeface="Abadi" panose="020B0604020104020204" pitchFamily="34" charset="0"/>
              </a:rPr>
              <a:t>The purpose of this project is to gather information about Space X from past launch data. Space X are able to significantly reduce the cost of missions compared to their competitors, due to the ability to reuse the first stage of the launch.</a:t>
            </a:r>
          </a:p>
          <a:p>
            <a:pPr marL="0" indent="0">
              <a:spcBef>
                <a:spcPts val="1400"/>
              </a:spcBef>
              <a:buNone/>
            </a:pPr>
            <a:r>
              <a:rPr lang="en-US" sz="2200" dirty="0">
                <a:solidFill>
                  <a:schemeClr val="accent3">
                    <a:lumMod val="25000"/>
                  </a:schemeClr>
                </a:solidFill>
                <a:latin typeface="Abadi" panose="020B0604020104020204" pitchFamily="34" charset="0"/>
              </a:rPr>
              <a:t>The project hopes to define a predictive model that can determine the cost of a launch based on specific parameters.</a:t>
            </a:r>
          </a:p>
          <a:p>
            <a:pPr marL="0" indent="0">
              <a:spcBef>
                <a:spcPts val="1400"/>
              </a:spcBef>
              <a:buNone/>
            </a:pPr>
            <a:endParaRPr lang="en-US" sz="2200" dirty="0">
              <a:solidFill>
                <a:schemeClr val="accent3">
                  <a:lumMod val="25000"/>
                </a:schemeClr>
              </a:solidFill>
              <a:latin typeface="Abadi" panose="020B0604020104020204" pitchFamily="34" charset="0"/>
            </a:endParaRPr>
          </a:p>
          <a:p>
            <a:pPr marL="0" indent="0">
              <a:spcBef>
                <a:spcPts val="1400"/>
              </a:spcBef>
              <a:buNone/>
            </a:pPr>
            <a:r>
              <a:rPr lang="en-US" sz="3100" b="1" dirty="0">
                <a:solidFill>
                  <a:schemeClr val="accent3">
                    <a:lumMod val="25000"/>
                  </a:schemeClr>
                </a:solidFill>
                <a:latin typeface="Abadi" panose="020B0604020104020204" pitchFamily="34" charset="0"/>
              </a:rPr>
              <a:t>Problems you want to find answers</a:t>
            </a:r>
          </a:p>
          <a:p>
            <a:pPr marL="0" indent="0">
              <a:spcBef>
                <a:spcPts val="1400"/>
              </a:spcBef>
              <a:buNone/>
            </a:pPr>
            <a:r>
              <a:rPr lang="en-US" sz="2200" dirty="0">
                <a:solidFill>
                  <a:schemeClr val="accent3">
                    <a:lumMod val="25000"/>
                  </a:schemeClr>
                </a:solidFill>
                <a:latin typeface="Abadi" panose="020B0604020104020204" pitchFamily="34" charset="0"/>
              </a:rPr>
              <a:t>Prediction of successful first landing</a:t>
            </a:r>
          </a:p>
          <a:p>
            <a:pPr marL="0" indent="0">
              <a:spcBef>
                <a:spcPts val="1400"/>
              </a:spcBef>
              <a:buNone/>
            </a:pPr>
            <a:r>
              <a:rPr lang="en-US" sz="2200" dirty="0">
                <a:solidFill>
                  <a:schemeClr val="accent3">
                    <a:lumMod val="25000"/>
                  </a:schemeClr>
                </a:solidFill>
                <a:latin typeface="Abadi" panose="020B0604020104020204" pitchFamily="34" charset="0"/>
              </a:rPr>
              <a:t>Cost estimation for future launches</a:t>
            </a:r>
          </a:p>
          <a:p>
            <a:pPr marL="0" indent="0">
              <a:spcBef>
                <a:spcPts val="1400"/>
              </a:spcBef>
              <a:buNone/>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01822" y="1342812"/>
            <a:ext cx="11078374" cy="549049"/>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latin typeface="Abadi"/>
              </a:rPr>
              <a:t>The Decision Tree Model is the most accurate with a score of 0.863</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D89492ED-E998-3A7D-5D88-25B19AD02B6B}"/>
              </a:ext>
            </a:extLst>
          </p:cNvPr>
          <p:cNvPicPr>
            <a:picLocks noChangeAspect="1"/>
          </p:cNvPicPr>
          <p:nvPr/>
        </p:nvPicPr>
        <p:blipFill>
          <a:blip r:embed="rId3"/>
          <a:stretch>
            <a:fillRect/>
          </a:stretch>
        </p:blipFill>
        <p:spPr>
          <a:xfrm>
            <a:off x="2188723" y="2009736"/>
            <a:ext cx="7339722" cy="4564337"/>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1366736"/>
            <a:ext cx="10687961" cy="549049"/>
          </a:xfrm>
          <a:prstGeom prst="rect">
            <a:avLst/>
          </a:prstGeom>
        </p:spPr>
        <p:txBody>
          <a:bodyPr>
            <a:normAutofit fontScale="77500" lnSpcReduction="2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confusion matrix of the best performing model. The model has a high number of true positives, and accurately predicted true negatives in most cases.</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3B9145B5-44C2-A8FA-3FEC-3683244A98BA}"/>
              </a:ext>
            </a:extLst>
          </p:cNvPr>
          <p:cNvPicPr>
            <a:picLocks noChangeAspect="1"/>
          </p:cNvPicPr>
          <p:nvPr/>
        </p:nvPicPr>
        <p:blipFill>
          <a:blip r:embed="rId3"/>
          <a:stretch>
            <a:fillRect/>
          </a:stretch>
        </p:blipFill>
        <p:spPr>
          <a:xfrm>
            <a:off x="3513211" y="2074286"/>
            <a:ext cx="5029200" cy="435292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CCAFS SLC 40 site has the highest success rate for recovery of first stage launches</a:t>
            </a:r>
          </a:p>
          <a:p>
            <a:pPr>
              <a:lnSpc>
                <a:spcPct val="100000"/>
              </a:lnSpc>
              <a:spcBef>
                <a:spcPts val="1400"/>
              </a:spcBef>
            </a:pPr>
            <a:r>
              <a:rPr lang="en-US" sz="2200" dirty="0">
                <a:solidFill>
                  <a:schemeClr val="accent3">
                    <a:lumMod val="25000"/>
                  </a:schemeClr>
                </a:solidFill>
                <a:latin typeface="Abadi" panose="020B0604020104020204" pitchFamily="34" charset="0"/>
              </a:rPr>
              <a:t>The success rate of the CCAFS SLC 40 site improves with each flight </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a:t>
            </a:r>
            <a:r>
              <a:rPr lang="en-US" sz="2200" dirty="0">
                <a:solidFill>
                  <a:schemeClr val="accent3">
                    <a:lumMod val="25000"/>
                  </a:schemeClr>
                </a:solidFill>
                <a:latin typeface="Abadi" panose="020B0604020104020204" pitchFamily="34" charset="0"/>
                <a:hlinkClick r:id="rId4"/>
              </a:rPr>
              <a:t>GitHub URL </a:t>
            </a:r>
            <a:r>
              <a:rPr lang="en-US" sz="2200" dirty="0">
                <a:solidFill>
                  <a:schemeClr val="accent3">
                    <a:lumMod val="25000"/>
                  </a:schemeClr>
                </a:solidFill>
                <a:latin typeface="Abadi" panose="020B0604020104020204" pitchFamily="34" charset="0"/>
              </a:rPr>
              <a:t>of the completed SpaceX API calls notebook.</a:t>
            </a:r>
          </a:p>
          <a:p>
            <a:pPr>
              <a:lnSpc>
                <a:spcPct val="100000"/>
              </a:lnSpc>
              <a:spcBef>
                <a:spcPts val="1400"/>
              </a:spcBef>
            </a:pPr>
            <a:r>
              <a:rPr lang="en-US" sz="2200" dirty="0">
                <a:latin typeface="Abadi" panose="020B0604020104020204"/>
              </a:rPr>
              <a:t>The </a:t>
            </a:r>
            <a:r>
              <a:rPr lang="en-US" sz="2200" dirty="0">
                <a:latin typeface="Abadi" panose="020B0604020104020204"/>
                <a:hlinkClick r:id="rId5"/>
              </a:rPr>
              <a:t>Final CSV Output</a:t>
            </a:r>
            <a:endParaRPr lang="en-US" sz="2200" dirty="0">
              <a:latin typeface="Abadi" panose="020B0604020104020204"/>
            </a:endParaRPr>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14" name="Rectangle: Rounded Corners 13">
            <a:extLst>
              <a:ext uri="{FF2B5EF4-FFF2-40B4-BE49-F238E27FC236}">
                <a16:creationId xmlns:a16="http://schemas.microsoft.com/office/drawing/2014/main" id="{45198B85-13BF-94B0-E671-1BD1E2A28280}"/>
              </a:ext>
            </a:extLst>
          </p:cNvPr>
          <p:cNvSpPr/>
          <p:nvPr/>
        </p:nvSpPr>
        <p:spPr>
          <a:xfrm>
            <a:off x="6096001" y="2038391"/>
            <a:ext cx="1281830" cy="57619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000" b="0" i="0" dirty="0">
                <a:effectLst/>
                <a:latin typeface="system-ui"/>
              </a:rPr>
              <a:t>Request rocket launch data from the SpaceX API</a:t>
            </a:r>
            <a:endParaRPr lang="en-AU" sz="1000" dirty="0"/>
          </a:p>
        </p:txBody>
      </p:sp>
      <p:sp>
        <p:nvSpPr>
          <p:cNvPr id="16" name="TextBox 15">
            <a:extLst>
              <a:ext uri="{FF2B5EF4-FFF2-40B4-BE49-F238E27FC236}">
                <a16:creationId xmlns:a16="http://schemas.microsoft.com/office/drawing/2014/main" id="{5AD8CAB4-5124-601B-1389-F349CE507563}"/>
              </a:ext>
            </a:extLst>
          </p:cNvPr>
          <p:cNvSpPr txBox="1"/>
          <p:nvPr/>
        </p:nvSpPr>
        <p:spPr>
          <a:xfrm>
            <a:off x="6027811" y="2687437"/>
            <a:ext cx="1663169" cy="400110"/>
          </a:xfrm>
          <a:prstGeom prst="rect">
            <a:avLst/>
          </a:prstGeom>
          <a:noFill/>
        </p:spPr>
        <p:txBody>
          <a:bodyPr wrap="square">
            <a:spAutoFit/>
          </a:bodyPr>
          <a:lstStyle/>
          <a:p>
            <a:r>
              <a:rPr lang="en-AU" sz="1000" dirty="0">
                <a:effectLst/>
              </a:rPr>
              <a:t>"https://api.spacexdata.com/v4/launches/past"</a:t>
            </a:r>
            <a:endParaRPr lang="en-AU" sz="1000" dirty="0"/>
          </a:p>
        </p:txBody>
      </p:sp>
      <p:sp>
        <p:nvSpPr>
          <p:cNvPr id="17" name="Rectangle: Rounded Corners 16">
            <a:extLst>
              <a:ext uri="{FF2B5EF4-FFF2-40B4-BE49-F238E27FC236}">
                <a16:creationId xmlns:a16="http://schemas.microsoft.com/office/drawing/2014/main" id="{DBFFC0D5-4519-A02F-17B5-44E8474865EA}"/>
              </a:ext>
            </a:extLst>
          </p:cNvPr>
          <p:cNvSpPr/>
          <p:nvPr/>
        </p:nvSpPr>
        <p:spPr>
          <a:xfrm>
            <a:off x="7962380" y="2025865"/>
            <a:ext cx="1281830" cy="57619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000" b="0" i="0" dirty="0">
                <a:effectLst/>
                <a:latin typeface="system-ui"/>
              </a:rPr>
              <a:t>Perform Get Request to obtain Launch Data</a:t>
            </a:r>
            <a:endParaRPr lang="en-AU" sz="1000" dirty="0"/>
          </a:p>
        </p:txBody>
      </p:sp>
      <p:sp>
        <p:nvSpPr>
          <p:cNvPr id="18" name="TextBox 17">
            <a:extLst>
              <a:ext uri="{FF2B5EF4-FFF2-40B4-BE49-F238E27FC236}">
                <a16:creationId xmlns:a16="http://schemas.microsoft.com/office/drawing/2014/main" id="{859257CD-72BF-138D-5CA0-18090D7D44A0}"/>
              </a:ext>
            </a:extLst>
          </p:cNvPr>
          <p:cNvSpPr txBox="1"/>
          <p:nvPr/>
        </p:nvSpPr>
        <p:spPr>
          <a:xfrm>
            <a:off x="7944295" y="2687437"/>
            <a:ext cx="1187180" cy="400110"/>
          </a:xfrm>
          <a:prstGeom prst="rect">
            <a:avLst/>
          </a:prstGeom>
          <a:noFill/>
        </p:spPr>
        <p:txBody>
          <a:bodyPr wrap="square">
            <a:spAutoFit/>
          </a:bodyPr>
          <a:lstStyle/>
          <a:p>
            <a:r>
              <a:rPr lang="en-AU" sz="1000" dirty="0">
                <a:effectLst/>
              </a:rPr>
              <a:t>Response=</a:t>
            </a:r>
            <a:r>
              <a:rPr lang="en-AU" sz="1000" dirty="0" err="1">
                <a:effectLst/>
              </a:rPr>
              <a:t>requests.get</a:t>
            </a:r>
            <a:r>
              <a:rPr lang="en-AU" sz="1000" dirty="0">
                <a:effectLst/>
              </a:rPr>
              <a:t>(URL)</a:t>
            </a:r>
            <a:endParaRPr lang="en-AU" sz="1000" dirty="0"/>
          </a:p>
        </p:txBody>
      </p:sp>
      <p:sp>
        <p:nvSpPr>
          <p:cNvPr id="19" name="Rectangle: Rounded Corners 18">
            <a:extLst>
              <a:ext uri="{FF2B5EF4-FFF2-40B4-BE49-F238E27FC236}">
                <a16:creationId xmlns:a16="http://schemas.microsoft.com/office/drawing/2014/main" id="{C5864A8D-A42B-8174-06A9-ADBAD142F862}"/>
              </a:ext>
            </a:extLst>
          </p:cNvPr>
          <p:cNvSpPr/>
          <p:nvPr/>
        </p:nvSpPr>
        <p:spPr>
          <a:xfrm>
            <a:off x="9615815" y="2025865"/>
            <a:ext cx="1281830" cy="57619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000" b="0" i="0" dirty="0">
                <a:effectLst/>
                <a:latin typeface="system-ui"/>
              </a:rPr>
              <a:t>Review Result by calling the Json Method</a:t>
            </a:r>
            <a:endParaRPr lang="en-AU" sz="1000" dirty="0"/>
          </a:p>
        </p:txBody>
      </p:sp>
      <p:sp>
        <p:nvSpPr>
          <p:cNvPr id="20" name="TextBox 19">
            <a:extLst>
              <a:ext uri="{FF2B5EF4-FFF2-40B4-BE49-F238E27FC236}">
                <a16:creationId xmlns:a16="http://schemas.microsoft.com/office/drawing/2014/main" id="{A19FDD3C-CE47-557F-9691-145091E7E627}"/>
              </a:ext>
            </a:extLst>
          </p:cNvPr>
          <p:cNvSpPr txBox="1"/>
          <p:nvPr/>
        </p:nvSpPr>
        <p:spPr>
          <a:xfrm>
            <a:off x="9685413" y="2662385"/>
            <a:ext cx="1187180" cy="246221"/>
          </a:xfrm>
          <a:prstGeom prst="rect">
            <a:avLst/>
          </a:prstGeom>
          <a:noFill/>
        </p:spPr>
        <p:txBody>
          <a:bodyPr wrap="square">
            <a:spAutoFit/>
          </a:bodyPr>
          <a:lstStyle/>
          <a:p>
            <a:r>
              <a:rPr lang="en-AU" sz="1000" dirty="0" err="1">
                <a:effectLst/>
              </a:rPr>
              <a:t>Response.Json</a:t>
            </a:r>
            <a:r>
              <a:rPr lang="en-AU" sz="1000" dirty="0">
                <a:effectLst/>
              </a:rPr>
              <a:t>()</a:t>
            </a:r>
            <a:endParaRPr lang="en-AU" sz="1000" dirty="0"/>
          </a:p>
        </p:txBody>
      </p:sp>
      <p:sp>
        <p:nvSpPr>
          <p:cNvPr id="7" name="Rectangle: Rounded Corners 6">
            <a:extLst>
              <a:ext uri="{FF2B5EF4-FFF2-40B4-BE49-F238E27FC236}">
                <a16:creationId xmlns:a16="http://schemas.microsoft.com/office/drawing/2014/main" id="{9EC40667-218E-9713-769F-290A7D17FA44}"/>
              </a:ext>
            </a:extLst>
          </p:cNvPr>
          <p:cNvSpPr/>
          <p:nvPr/>
        </p:nvSpPr>
        <p:spPr>
          <a:xfrm>
            <a:off x="6095375" y="3408895"/>
            <a:ext cx="1281830" cy="57619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000" b="0" i="0" dirty="0">
                <a:effectLst/>
                <a:latin typeface="system-ui"/>
              </a:rPr>
              <a:t>Used the API to obtain further Launch Data</a:t>
            </a:r>
            <a:endParaRPr lang="en-AU" sz="1000" dirty="0"/>
          </a:p>
        </p:txBody>
      </p:sp>
      <p:sp>
        <p:nvSpPr>
          <p:cNvPr id="8" name="TextBox 7">
            <a:extLst>
              <a:ext uri="{FF2B5EF4-FFF2-40B4-BE49-F238E27FC236}">
                <a16:creationId xmlns:a16="http://schemas.microsoft.com/office/drawing/2014/main" id="{882DC83E-2C15-B560-4FA8-2DFF2FBF2F13}"/>
              </a:ext>
            </a:extLst>
          </p:cNvPr>
          <p:cNvSpPr txBox="1"/>
          <p:nvPr/>
        </p:nvSpPr>
        <p:spPr>
          <a:xfrm>
            <a:off x="6084961" y="4127617"/>
            <a:ext cx="1663169" cy="400110"/>
          </a:xfrm>
          <a:prstGeom prst="rect">
            <a:avLst/>
          </a:prstGeom>
          <a:noFill/>
        </p:spPr>
        <p:txBody>
          <a:bodyPr wrap="square">
            <a:spAutoFit/>
          </a:bodyPr>
          <a:lstStyle/>
          <a:p>
            <a:r>
              <a:rPr lang="en-AU" sz="1000" dirty="0">
                <a:effectLst/>
              </a:rPr>
              <a:t>Rocket, payloads, launchpad, and cores.</a:t>
            </a:r>
            <a:endParaRPr lang="en-AU" sz="1000" dirty="0"/>
          </a:p>
        </p:txBody>
      </p:sp>
      <p:sp>
        <p:nvSpPr>
          <p:cNvPr id="9" name="Rectangle: Rounded Corners 8">
            <a:extLst>
              <a:ext uri="{FF2B5EF4-FFF2-40B4-BE49-F238E27FC236}">
                <a16:creationId xmlns:a16="http://schemas.microsoft.com/office/drawing/2014/main" id="{2F680C48-1924-C78F-9476-CF9F3F192D27}"/>
              </a:ext>
            </a:extLst>
          </p:cNvPr>
          <p:cNvSpPr/>
          <p:nvPr/>
        </p:nvSpPr>
        <p:spPr>
          <a:xfrm>
            <a:off x="7981325" y="3420325"/>
            <a:ext cx="1281830" cy="57619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000" b="0" i="0" dirty="0">
                <a:effectLst/>
                <a:latin typeface="system-ui"/>
              </a:rPr>
              <a:t>Create Lists &amp; Combined Data into Dictionary</a:t>
            </a:r>
            <a:endParaRPr lang="en-AU" sz="1000" dirty="0"/>
          </a:p>
        </p:txBody>
      </p:sp>
      <p:sp>
        <p:nvSpPr>
          <p:cNvPr id="10" name="Rectangle: Rounded Corners 9">
            <a:extLst>
              <a:ext uri="{FF2B5EF4-FFF2-40B4-BE49-F238E27FC236}">
                <a16:creationId xmlns:a16="http://schemas.microsoft.com/office/drawing/2014/main" id="{85F3FD88-53D6-3C3F-204B-BB29101AB7FF}"/>
              </a:ext>
            </a:extLst>
          </p:cNvPr>
          <p:cNvSpPr/>
          <p:nvPr/>
        </p:nvSpPr>
        <p:spPr>
          <a:xfrm>
            <a:off x="9638675" y="3420325"/>
            <a:ext cx="1281830" cy="57619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000" b="0" i="0" dirty="0">
                <a:effectLst/>
                <a:latin typeface="system-ui"/>
              </a:rPr>
              <a:t>Create Pandas Data Frame</a:t>
            </a:r>
            <a:endParaRPr lang="en-AU" sz="1000" dirty="0"/>
          </a:p>
        </p:txBody>
      </p:sp>
      <p:sp>
        <p:nvSpPr>
          <p:cNvPr id="11" name="Rectangle: Rounded Corners 10">
            <a:extLst>
              <a:ext uri="{FF2B5EF4-FFF2-40B4-BE49-F238E27FC236}">
                <a16:creationId xmlns:a16="http://schemas.microsoft.com/office/drawing/2014/main" id="{A59DA6B4-6345-D47D-DFF4-A01CEDA277A2}"/>
              </a:ext>
            </a:extLst>
          </p:cNvPr>
          <p:cNvSpPr/>
          <p:nvPr/>
        </p:nvSpPr>
        <p:spPr>
          <a:xfrm>
            <a:off x="6106805" y="4734775"/>
            <a:ext cx="1281830" cy="57619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000" b="0" i="0" dirty="0">
                <a:effectLst/>
                <a:latin typeface="system-ui"/>
              </a:rPr>
              <a:t>Filter on Falcon 9 Launches</a:t>
            </a:r>
            <a:endParaRPr lang="en-AU" sz="1000" dirty="0"/>
          </a:p>
        </p:txBody>
      </p:sp>
      <p:sp>
        <p:nvSpPr>
          <p:cNvPr id="12" name="Rectangle: Rounded Corners 11">
            <a:extLst>
              <a:ext uri="{FF2B5EF4-FFF2-40B4-BE49-F238E27FC236}">
                <a16:creationId xmlns:a16="http://schemas.microsoft.com/office/drawing/2014/main" id="{96CBD250-5AA1-EC03-71E0-B34499F0B6FC}"/>
              </a:ext>
            </a:extLst>
          </p:cNvPr>
          <p:cNvSpPr/>
          <p:nvPr/>
        </p:nvSpPr>
        <p:spPr>
          <a:xfrm>
            <a:off x="8004185" y="4734775"/>
            <a:ext cx="1281830" cy="57619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000" b="0" i="0" dirty="0">
                <a:effectLst/>
                <a:latin typeface="system-ui"/>
              </a:rPr>
              <a:t>Resolve Missing Values</a:t>
            </a:r>
            <a:endParaRPr lang="en-AU" sz="1000" dirty="0"/>
          </a:p>
        </p:txBody>
      </p:sp>
      <p:sp>
        <p:nvSpPr>
          <p:cNvPr id="13" name="Rectangle: Rounded Corners 12">
            <a:extLst>
              <a:ext uri="{FF2B5EF4-FFF2-40B4-BE49-F238E27FC236}">
                <a16:creationId xmlns:a16="http://schemas.microsoft.com/office/drawing/2014/main" id="{9E6A17CA-666A-70AD-DBC8-893A7DADC295}"/>
              </a:ext>
            </a:extLst>
          </p:cNvPr>
          <p:cNvSpPr/>
          <p:nvPr/>
        </p:nvSpPr>
        <p:spPr>
          <a:xfrm>
            <a:off x="9650105" y="4734775"/>
            <a:ext cx="1281830" cy="57619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000" b="0" i="0" dirty="0">
                <a:effectLst/>
                <a:latin typeface="system-ui"/>
              </a:rPr>
              <a:t>Export to CSV</a:t>
            </a:r>
            <a:endParaRPr lang="en-AU" sz="1000" dirty="0"/>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Web scraping process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a:t>
            </a:r>
            <a:r>
              <a:rPr lang="en-US" sz="2200" dirty="0">
                <a:solidFill>
                  <a:schemeClr val="accent3">
                    <a:lumMod val="25000"/>
                  </a:schemeClr>
                </a:solidFill>
                <a:latin typeface="Abadi" panose="020B0604020104020204" pitchFamily="34" charset="0"/>
                <a:hlinkClick r:id="rId3"/>
              </a:rPr>
              <a:t>GitHub URL </a:t>
            </a:r>
            <a:r>
              <a:rPr lang="en-US" sz="2200" dirty="0">
                <a:solidFill>
                  <a:schemeClr val="accent3">
                    <a:lumMod val="25000"/>
                  </a:schemeClr>
                </a:solidFill>
                <a:latin typeface="Abadi" panose="020B0604020104020204" pitchFamily="34" charset="0"/>
              </a:rPr>
              <a:t>of the completed web scraping notebook</a:t>
            </a:r>
          </a:p>
          <a:p>
            <a:pPr>
              <a:lnSpc>
                <a:spcPct val="100000"/>
              </a:lnSpc>
              <a:spcBef>
                <a:spcPts val="1400"/>
              </a:spcBef>
            </a:pPr>
            <a:r>
              <a:rPr lang="en-US" sz="2200" dirty="0">
                <a:solidFill>
                  <a:schemeClr val="accent3">
                    <a:lumMod val="25000"/>
                  </a:schemeClr>
                </a:solidFill>
                <a:latin typeface="Abadi" panose="020B0604020104020204" pitchFamily="34" charset="0"/>
              </a:rPr>
              <a:t>The final </a:t>
            </a:r>
            <a:r>
              <a:rPr lang="en-US" sz="2200" dirty="0">
                <a:solidFill>
                  <a:schemeClr val="accent3">
                    <a:lumMod val="25000"/>
                  </a:schemeClr>
                </a:solidFill>
                <a:latin typeface="Abadi" panose="020B0604020104020204" pitchFamily="34" charset="0"/>
                <a:hlinkClick r:id="rId4"/>
              </a:rPr>
              <a:t>CSV Output</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8" name="Rectangle: Rounded Corners 7">
            <a:extLst>
              <a:ext uri="{FF2B5EF4-FFF2-40B4-BE49-F238E27FC236}">
                <a16:creationId xmlns:a16="http://schemas.microsoft.com/office/drawing/2014/main" id="{EB006EB1-1846-19C4-E834-7258F28491AD}"/>
              </a:ext>
            </a:extLst>
          </p:cNvPr>
          <p:cNvSpPr/>
          <p:nvPr/>
        </p:nvSpPr>
        <p:spPr>
          <a:xfrm>
            <a:off x="6096001" y="2038391"/>
            <a:ext cx="1281830" cy="57619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000" b="0" i="0" dirty="0">
                <a:effectLst/>
                <a:latin typeface="system-ui"/>
              </a:rPr>
              <a:t>Define Helper Functions</a:t>
            </a:r>
            <a:endParaRPr lang="en-AU" sz="1000" dirty="0"/>
          </a:p>
        </p:txBody>
      </p:sp>
      <p:sp>
        <p:nvSpPr>
          <p:cNvPr id="9" name="Rectangle: Rounded Corners 8">
            <a:extLst>
              <a:ext uri="{FF2B5EF4-FFF2-40B4-BE49-F238E27FC236}">
                <a16:creationId xmlns:a16="http://schemas.microsoft.com/office/drawing/2014/main" id="{01C19163-D54A-421B-54DE-3CF3297174BF}"/>
              </a:ext>
            </a:extLst>
          </p:cNvPr>
          <p:cNvSpPr/>
          <p:nvPr/>
        </p:nvSpPr>
        <p:spPr>
          <a:xfrm>
            <a:off x="7962380" y="2025865"/>
            <a:ext cx="1281830" cy="57619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000" dirty="0">
                <a:latin typeface="system-ui"/>
              </a:rPr>
              <a:t>Request the Falcon9 Launch Wiki page from its URL</a:t>
            </a:r>
          </a:p>
        </p:txBody>
      </p:sp>
      <p:sp>
        <p:nvSpPr>
          <p:cNvPr id="10" name="Rectangle: Rounded Corners 9">
            <a:extLst>
              <a:ext uri="{FF2B5EF4-FFF2-40B4-BE49-F238E27FC236}">
                <a16:creationId xmlns:a16="http://schemas.microsoft.com/office/drawing/2014/main" id="{1F962D07-67D1-D22F-554E-A0E995B406BA}"/>
              </a:ext>
            </a:extLst>
          </p:cNvPr>
          <p:cNvSpPr/>
          <p:nvPr/>
        </p:nvSpPr>
        <p:spPr>
          <a:xfrm>
            <a:off x="9615815" y="2025865"/>
            <a:ext cx="1281830" cy="57619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000" b="0" i="0" dirty="0">
                <a:effectLst/>
                <a:latin typeface="system-ui"/>
              </a:rPr>
              <a:t>Create a Beautiful Soup Object from the Response</a:t>
            </a:r>
            <a:endParaRPr lang="en-AU" sz="1000" dirty="0"/>
          </a:p>
        </p:txBody>
      </p:sp>
      <p:sp>
        <p:nvSpPr>
          <p:cNvPr id="12" name="Rectangle: Rounded Corners 11">
            <a:extLst>
              <a:ext uri="{FF2B5EF4-FFF2-40B4-BE49-F238E27FC236}">
                <a16:creationId xmlns:a16="http://schemas.microsoft.com/office/drawing/2014/main" id="{D3BCA1FB-89F0-ACC6-91E1-70792EF32150}"/>
              </a:ext>
            </a:extLst>
          </p:cNvPr>
          <p:cNvSpPr/>
          <p:nvPr/>
        </p:nvSpPr>
        <p:spPr>
          <a:xfrm>
            <a:off x="6095375" y="3408895"/>
            <a:ext cx="1281830" cy="57619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000" b="0" i="0" dirty="0">
                <a:effectLst/>
                <a:latin typeface="system-ui"/>
              </a:rPr>
              <a:t>Extract all the Column /Variable Names from the HTML Table Header</a:t>
            </a:r>
            <a:endParaRPr lang="en-AU" sz="1000" dirty="0"/>
          </a:p>
        </p:txBody>
      </p:sp>
      <p:sp>
        <p:nvSpPr>
          <p:cNvPr id="13" name="Rectangle: Rounded Corners 12">
            <a:extLst>
              <a:ext uri="{FF2B5EF4-FFF2-40B4-BE49-F238E27FC236}">
                <a16:creationId xmlns:a16="http://schemas.microsoft.com/office/drawing/2014/main" id="{C2DFD326-3FDC-88AE-D115-482213769C3D}"/>
              </a:ext>
            </a:extLst>
          </p:cNvPr>
          <p:cNvSpPr/>
          <p:nvPr/>
        </p:nvSpPr>
        <p:spPr>
          <a:xfrm>
            <a:off x="7981325" y="3420325"/>
            <a:ext cx="1281830" cy="57619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000" b="0" i="0" dirty="0">
                <a:effectLst/>
                <a:latin typeface="system-ui"/>
              </a:rPr>
              <a:t>Create a Data Frame by parsing the launch HTML tables</a:t>
            </a:r>
            <a:endParaRPr lang="en-AU" sz="1000" dirty="0"/>
          </a:p>
        </p:txBody>
      </p:sp>
      <p:sp>
        <p:nvSpPr>
          <p:cNvPr id="14" name="Rectangle: Rounded Corners 13">
            <a:extLst>
              <a:ext uri="{FF2B5EF4-FFF2-40B4-BE49-F238E27FC236}">
                <a16:creationId xmlns:a16="http://schemas.microsoft.com/office/drawing/2014/main" id="{674CDED1-8801-3B4D-E737-12CEB5DEB556}"/>
              </a:ext>
            </a:extLst>
          </p:cNvPr>
          <p:cNvSpPr/>
          <p:nvPr/>
        </p:nvSpPr>
        <p:spPr>
          <a:xfrm>
            <a:off x="9638675" y="3420325"/>
            <a:ext cx="1281830" cy="57619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000" b="0" i="0" dirty="0">
                <a:effectLst/>
                <a:latin typeface="system-ui"/>
              </a:rPr>
              <a:t>Record Values in a Dictionary</a:t>
            </a:r>
            <a:endParaRPr lang="en-AU" sz="1000" dirty="0"/>
          </a:p>
        </p:txBody>
      </p:sp>
      <p:sp>
        <p:nvSpPr>
          <p:cNvPr id="15" name="Rectangle: Rounded Corners 14">
            <a:extLst>
              <a:ext uri="{FF2B5EF4-FFF2-40B4-BE49-F238E27FC236}">
                <a16:creationId xmlns:a16="http://schemas.microsoft.com/office/drawing/2014/main" id="{634F3ACC-6A13-047C-2C44-46822E9832BF}"/>
              </a:ext>
            </a:extLst>
          </p:cNvPr>
          <p:cNvSpPr/>
          <p:nvPr/>
        </p:nvSpPr>
        <p:spPr>
          <a:xfrm>
            <a:off x="6106805" y="4734775"/>
            <a:ext cx="1281830" cy="57619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000" b="0" i="0" dirty="0">
                <a:effectLst/>
                <a:latin typeface="system-ui"/>
              </a:rPr>
              <a:t>Export to CSV</a:t>
            </a:r>
            <a:endParaRPr lang="en-AU" sz="1000" dirty="0"/>
          </a:p>
        </p:txBody>
      </p:sp>
      <p:sp>
        <p:nvSpPr>
          <p:cNvPr id="18" name="TextBox 17">
            <a:extLst>
              <a:ext uri="{FF2B5EF4-FFF2-40B4-BE49-F238E27FC236}">
                <a16:creationId xmlns:a16="http://schemas.microsoft.com/office/drawing/2014/main" id="{F1704E97-82D5-213A-A52D-6A123D0B382E}"/>
              </a:ext>
            </a:extLst>
          </p:cNvPr>
          <p:cNvSpPr txBox="1"/>
          <p:nvPr/>
        </p:nvSpPr>
        <p:spPr>
          <a:xfrm>
            <a:off x="6027811" y="2687437"/>
            <a:ext cx="1953514" cy="553998"/>
          </a:xfrm>
          <a:prstGeom prst="rect">
            <a:avLst/>
          </a:prstGeom>
          <a:noFill/>
        </p:spPr>
        <p:txBody>
          <a:bodyPr wrap="square">
            <a:spAutoFit/>
          </a:bodyPr>
          <a:lstStyle/>
          <a:p>
            <a:r>
              <a:rPr lang="en-AU" sz="1000" dirty="0">
                <a:effectLst/>
              </a:rPr>
              <a:t>Date/Time, Booster Versions, Landing Status, Get Mass, and Extract Column from Header</a:t>
            </a:r>
            <a:endParaRPr lang="en-AU" sz="1000" dirty="0"/>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microsoft.com/office/2006/metadata/properties"/>
    <ds:schemaRef ds:uri="http://schemas.microsoft.com/office/infopath/2007/PartnerControls"/>
    <ds:schemaRef ds:uri="155be751-a274-42e8-93fb-f39d3b9bccc8"/>
    <ds:schemaRef ds:uri="http://schemas.microsoft.com/office/2006/documentManagement/types"/>
    <ds:schemaRef ds:uri="f80a141d-92ca-4d3d-9308-f7e7b1d44ce8"/>
    <ds:schemaRef ds:uri="http://purl.org/dc/dcmitype/"/>
    <ds:schemaRef ds:uri="http://purl.org/dc/elements/1.1/"/>
    <ds:schemaRef ds:uri="http://schemas.openxmlformats.org/package/2006/metadata/core-properties"/>
    <ds:schemaRef ds:uri="http://www.w3.org/XML/1998/namespace"/>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9117</TotalTime>
  <Words>2200</Words>
  <Application>Microsoft Office PowerPoint</Application>
  <PresentationFormat>Widescreen</PresentationFormat>
  <Paragraphs>265</Paragraphs>
  <Slides>47</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Abadi</vt:lpstr>
      <vt:lpstr>Arial</vt:lpstr>
      <vt:lpstr>Calibri</vt:lpstr>
      <vt:lpstr>IBM Plex Mono SemiBold</vt:lpstr>
      <vt:lpstr>system-ui</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Anthony Doyle</cp:lastModifiedBy>
  <cp:revision>211</cp:revision>
  <dcterms:created xsi:type="dcterms:W3CDTF">2021-04-29T18:58:34Z</dcterms:created>
  <dcterms:modified xsi:type="dcterms:W3CDTF">2024-07-13T14:01:40Z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